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2" r:id="rId2"/>
    <p:sldId id="325" r:id="rId3"/>
    <p:sldId id="326" r:id="rId4"/>
    <p:sldId id="274" r:id="rId5"/>
    <p:sldId id="327" r:id="rId6"/>
    <p:sldId id="328" r:id="rId7"/>
    <p:sldId id="259" r:id="rId8"/>
    <p:sldId id="260" r:id="rId9"/>
    <p:sldId id="264" r:id="rId10"/>
    <p:sldId id="324" r:id="rId11"/>
    <p:sldId id="338" r:id="rId12"/>
    <p:sldId id="273" r:id="rId13"/>
    <p:sldId id="316" r:id="rId14"/>
    <p:sldId id="290" r:id="rId15"/>
    <p:sldId id="292" r:id="rId16"/>
    <p:sldId id="293" r:id="rId17"/>
    <p:sldId id="318" r:id="rId18"/>
    <p:sldId id="336" r:id="rId19"/>
    <p:sldId id="341" r:id="rId20"/>
    <p:sldId id="272" r:id="rId21"/>
    <p:sldId id="309" r:id="rId22"/>
    <p:sldId id="317" r:id="rId23"/>
    <p:sldId id="310" r:id="rId24"/>
    <p:sldId id="320" r:id="rId25"/>
    <p:sldId id="296" r:id="rId26"/>
    <p:sldId id="303" r:id="rId27"/>
    <p:sldId id="339" r:id="rId28"/>
    <p:sldId id="270" r:id="rId29"/>
    <p:sldId id="297" r:id="rId30"/>
    <p:sldId id="340" r:id="rId31"/>
    <p:sldId id="343" r:id="rId32"/>
    <p:sldId id="314" r:id="rId33"/>
    <p:sldId id="331" r:id="rId34"/>
    <p:sldId id="333" r:id="rId35"/>
    <p:sldId id="334" r:id="rId36"/>
    <p:sldId id="335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Daidone" initials="DD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8E6BF"/>
    <a:srgbClr val="C00000"/>
    <a:srgbClr val="82D18E"/>
    <a:srgbClr val="C5E9CA"/>
    <a:srgbClr val="EACAFF"/>
    <a:srgbClr val="DDBFF1"/>
    <a:srgbClr val="C1A1F1"/>
    <a:srgbClr val="E9F7EB"/>
    <a:srgbClr val="DA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6842" autoAdjust="0"/>
  </p:normalViewPr>
  <p:slideViewPr>
    <p:cSldViewPr snapToGrid="0">
      <p:cViewPr varScale="1">
        <p:scale>
          <a:sx n="68" d="100"/>
          <a:sy n="68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yan\Downloads\AE%20Dissimilarity%20Matrices%20&amp;%20MDS%20Analysis%20July22.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yan\Downloads\AE%20Dissimilarity%20Matrices%20&amp;%20MDS%20Analysis%20July22.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Rotated MDS Solution for Kupu Series (Dim1 x</a:t>
            </a:r>
            <a:r>
              <a:rPr lang="en-US" b="1" baseline="0"/>
              <a:t> Dim2)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'Rotated Solutions Length'!$AU$35</c:f>
              <c:strCache>
                <c:ptCount val="1"/>
                <c:pt idx="0">
                  <c:v>Dim2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8"/>
          </c:marker>
          <c:dPt>
            <c:idx val="0"/>
            <c:marker>
              <c:symbol val="square"/>
              <c:size val="8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DBE-4F9E-AA19-BEA09014F230}"/>
              </c:ext>
            </c:extLst>
          </c:dPt>
          <c:dPt>
            <c:idx val="1"/>
            <c:marker>
              <c:symbol val="diamond"/>
              <c:size val="9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BE-4F9E-AA19-BEA09014F230}"/>
              </c:ext>
            </c:extLst>
          </c:dPt>
          <c:dPt>
            <c:idx val="2"/>
            <c:marker>
              <c:symbol val="triangle"/>
              <c:size val="9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DBE-4F9E-AA19-BEA09014F230}"/>
              </c:ext>
            </c:extLst>
          </c:dPt>
          <c:dPt>
            <c:idx val="3"/>
            <c:marker>
              <c:symbol val="square"/>
              <c:size val="8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DBE-4F9E-AA19-BEA09014F230}"/>
              </c:ext>
            </c:extLst>
          </c:dPt>
          <c:dPt>
            <c:idx val="4"/>
            <c:marker>
              <c:symbol val="diamond"/>
              <c:size val="9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DBE-4F9E-AA19-BEA09014F230}"/>
              </c:ext>
            </c:extLst>
          </c:dPt>
          <c:dPt>
            <c:idx val="5"/>
            <c:marker>
              <c:symbol val="triangle"/>
              <c:size val="9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DBE-4F9E-AA19-BEA09014F230}"/>
              </c:ext>
            </c:extLst>
          </c:dPt>
          <c:dPt>
            <c:idx val="6"/>
            <c:marker>
              <c:symbol val="square"/>
              <c:size val="8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DBE-4F9E-AA19-BEA09014F230}"/>
              </c:ext>
            </c:extLst>
          </c:dPt>
          <c:dPt>
            <c:idx val="7"/>
            <c:marker>
              <c:symbol val="diamond"/>
              <c:size val="9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DBE-4F9E-AA19-BEA09014F230}"/>
              </c:ext>
            </c:extLst>
          </c:dPt>
          <c:dPt>
            <c:idx val="8"/>
            <c:marker>
              <c:symbol val="triangle"/>
              <c:size val="9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DBE-4F9E-AA19-BEA09014F230}"/>
              </c:ext>
            </c:extLst>
          </c:dPt>
          <c:dPt>
            <c:idx val="9"/>
            <c:marker>
              <c:symbol val="square"/>
              <c:size val="8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DBE-4F9E-AA19-BEA09014F230}"/>
              </c:ext>
            </c:extLst>
          </c:dPt>
          <c:dPt>
            <c:idx val="10"/>
            <c:marker>
              <c:symbol val="diamond"/>
              <c:size val="9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DBE-4F9E-AA19-BEA09014F230}"/>
              </c:ext>
            </c:extLst>
          </c:dPt>
          <c:dPt>
            <c:idx val="11"/>
            <c:marker>
              <c:symbol val="triangle"/>
              <c:size val="8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DBE-4F9E-AA19-BEA09014F230}"/>
              </c:ext>
            </c:extLst>
          </c:dPt>
          <c:dPt>
            <c:idx val="12"/>
            <c:marker>
              <c:symbol val="square"/>
              <c:size val="8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DBE-4F9E-AA19-BEA09014F230}"/>
              </c:ext>
            </c:extLst>
          </c:dPt>
          <c:dPt>
            <c:idx val="13"/>
            <c:marker>
              <c:symbol val="diamond"/>
              <c:size val="9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DBE-4F9E-AA19-BEA09014F230}"/>
              </c:ext>
            </c:extLst>
          </c:dPt>
          <c:dPt>
            <c:idx val="14"/>
            <c:marker>
              <c:symbol val="triangle"/>
              <c:size val="9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DBE-4F9E-AA19-BEA09014F230}"/>
              </c:ext>
            </c:extLst>
          </c:dPt>
          <c:dPt>
            <c:idx val="15"/>
            <c:marker>
              <c:symbol val="square"/>
              <c:size val="8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DBE-4F9E-AA19-BEA09014F230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DBE-4F9E-AA19-BEA09014F230}"/>
              </c:ext>
            </c:extLst>
          </c:dPt>
          <c:dPt>
            <c:idx val="17"/>
            <c:marker>
              <c:symbol val="triangle"/>
              <c:size val="9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DBE-4F9E-AA19-BEA09014F230}"/>
              </c:ext>
            </c:extLst>
          </c:dPt>
          <c:dPt>
            <c:idx val="18"/>
            <c:marker>
              <c:symbol val="square"/>
              <c:size val="8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DBE-4F9E-AA19-BEA09014F230}"/>
              </c:ext>
            </c:extLst>
          </c:dPt>
          <c:dPt>
            <c:idx val="19"/>
            <c:marker>
              <c:symbol val="diamond"/>
              <c:size val="9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DBE-4F9E-AA19-BEA09014F230}"/>
              </c:ext>
            </c:extLst>
          </c:dPt>
          <c:dPt>
            <c:idx val="20"/>
            <c:marker>
              <c:symbol val="triangle"/>
              <c:size val="9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DBE-4F9E-AA19-BEA09014F230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DBE-4F9E-AA19-BEA09014F230}"/>
              </c:ext>
            </c:extLst>
          </c:dPt>
          <c:dPt>
            <c:idx val="22"/>
            <c:marker>
              <c:symbol val="diamond"/>
              <c:size val="9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DBE-4F9E-AA19-BEA09014F230}"/>
              </c:ext>
            </c:extLst>
          </c:dPt>
          <c:dPt>
            <c:idx val="23"/>
            <c:marker>
              <c:symbol val="triangle"/>
              <c:size val="9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DBE-4F9E-AA19-BEA09014F2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181005-F0DF-42B3-BA3C-363E1FC0FF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DBE-4F9E-AA19-BEA09014F2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7C273E-8E92-40D9-B887-0628FC108E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DBE-4F9E-AA19-BEA09014F2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417FF4-6188-4B5C-803A-4802E23367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DBE-4F9E-AA19-BEA09014F2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E0DF9E-0593-4C01-A17A-12C8A8D8A9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DBE-4F9E-AA19-BEA09014F2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BE3F4B8-A9ED-4994-8369-7BF36A8740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DBE-4F9E-AA19-BEA09014F23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AB2B89A-ABEE-42DF-AB0B-2A47A7C592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DBE-4F9E-AA19-BEA09014F23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D69745D-3D9C-4067-810E-426E41FB9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DBE-4F9E-AA19-BEA09014F23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0EB61EF-6017-4616-806B-327229D462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DBE-4F9E-AA19-BEA09014F23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DF0AA45-0A10-4C56-8BE3-9847122FA2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DBE-4F9E-AA19-BEA09014F23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E1AB086-BD25-452D-ACE6-660F66DAF0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DBE-4F9E-AA19-BEA09014F23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AA22768-1E93-464C-8D7A-4CFB7D377E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DBE-4F9E-AA19-BEA09014F23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5DD3289-669E-41F1-9BB8-8C1592D48F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DBE-4F9E-AA19-BEA09014F23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9480555-62E1-4BE3-B3D8-3DDA7DC67C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DBE-4F9E-AA19-BEA09014F23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09CE9B2-3A19-441A-858E-AE42129D26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DBE-4F9E-AA19-BEA09014F23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DE2E487-8666-43DA-BC6B-0A9BF7DE5A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DBE-4F9E-AA19-BEA09014F23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3783259-61C1-458B-BE32-5728F8548C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DBE-4F9E-AA19-BEA09014F23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B355507-4EE1-4BD3-8553-D85E039D43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DBE-4F9E-AA19-BEA09014F23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2E75803-89EE-4F9E-AC69-8D2E7E636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DBE-4F9E-AA19-BEA09014F23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524623A-2176-4F17-A0F9-971D0922BB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DBE-4F9E-AA19-BEA09014F23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1B69C47D-7F28-485F-9B4E-091166CEA1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DBE-4F9E-AA19-BEA09014F23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1B20B3B-7978-4065-B5FE-05C1580771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DBE-4F9E-AA19-BEA09014F23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ADCE194E-334F-4CA2-8437-C408351BC0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DBE-4F9E-AA19-BEA09014F23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4B2ADFD-F97F-4F81-A9E4-F58405D06F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DBE-4F9E-AA19-BEA09014F23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BC91F37-C1D3-4D3E-BA7C-D28C03120C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DBE-4F9E-AA19-BEA09014F2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'Rotated Solutions Length'!$AT$36:$AT$59</c:f>
              <c:numCache>
                <c:formatCode>General</c:formatCode>
                <c:ptCount val="24"/>
                <c:pt idx="0">
                  <c:v>0.572401563817592</c:v>
                </c:pt>
                <c:pt idx="1">
                  <c:v>-1.2708592092920741</c:v>
                </c:pt>
                <c:pt idx="2">
                  <c:v>0.21015587909462399</c:v>
                </c:pt>
                <c:pt idx="3">
                  <c:v>-0.77661303024551898</c:v>
                </c:pt>
                <c:pt idx="4">
                  <c:v>-1.31259664605586</c:v>
                </c:pt>
                <c:pt idx="5">
                  <c:v>-0.68496632055041995</c:v>
                </c:pt>
                <c:pt idx="6">
                  <c:v>-1.2229550315470881</c:v>
                </c:pt>
                <c:pt idx="7">
                  <c:v>-1.220443603327275</c:v>
                </c:pt>
                <c:pt idx="8">
                  <c:v>-1.27210781601287</c:v>
                </c:pt>
                <c:pt idx="9">
                  <c:v>-1.6946553619154421</c:v>
                </c:pt>
                <c:pt idx="10">
                  <c:v>-1.6686914704857769</c:v>
                </c:pt>
                <c:pt idx="11">
                  <c:v>-0.76658677787435003</c:v>
                </c:pt>
                <c:pt idx="12">
                  <c:v>1.6491758995865731</c:v>
                </c:pt>
                <c:pt idx="13">
                  <c:v>0.77061354515722502</c:v>
                </c:pt>
                <c:pt idx="14">
                  <c:v>1.6445452408983781</c:v>
                </c:pt>
                <c:pt idx="15">
                  <c:v>0.17198779190931399</c:v>
                </c:pt>
                <c:pt idx="16">
                  <c:v>0.152728818529489</c:v>
                </c:pt>
                <c:pt idx="17">
                  <c:v>1.0666257784761599</c:v>
                </c:pt>
                <c:pt idx="18">
                  <c:v>1.5136063540332489</c:v>
                </c:pt>
                <c:pt idx="19">
                  <c:v>0.28288254497412701</c:v>
                </c:pt>
                <c:pt idx="20">
                  <c:v>1.489390661035112</c:v>
                </c:pt>
                <c:pt idx="21">
                  <c:v>0.802204120079129</c:v>
                </c:pt>
                <c:pt idx="22">
                  <c:v>0.59639284715240604</c:v>
                </c:pt>
                <c:pt idx="23">
                  <c:v>0.96771228718173796</c:v>
                </c:pt>
              </c:numCache>
            </c:numRef>
          </c:xVal>
          <c:yVal>
            <c:numRef>
              <c:f>'Rotated Solutions Length'!$AU$36:$AU$59</c:f>
              <c:numCache>
                <c:formatCode>General</c:formatCode>
                <c:ptCount val="24"/>
                <c:pt idx="0">
                  <c:v>-5.2071719017347202E-2</c:v>
                </c:pt>
                <c:pt idx="1">
                  <c:v>-0.22132072716953199</c:v>
                </c:pt>
                <c:pt idx="2">
                  <c:v>9.4955697853529308E-3</c:v>
                </c:pt>
                <c:pt idx="3">
                  <c:v>0.93285586063556603</c:v>
                </c:pt>
                <c:pt idx="4">
                  <c:v>-0.53404236768325697</c:v>
                </c:pt>
                <c:pt idx="5">
                  <c:v>0.82691720113716805</c:v>
                </c:pt>
                <c:pt idx="6">
                  <c:v>-0.37765747834776597</c:v>
                </c:pt>
                <c:pt idx="7">
                  <c:v>3.4742051873351103E-2</c:v>
                </c:pt>
                <c:pt idx="8">
                  <c:v>-0.63715129751643096</c:v>
                </c:pt>
                <c:pt idx="9">
                  <c:v>0.45196358418410199</c:v>
                </c:pt>
                <c:pt idx="10">
                  <c:v>-0.160902736104096</c:v>
                </c:pt>
                <c:pt idx="11">
                  <c:v>0.77225979747305795</c:v>
                </c:pt>
                <c:pt idx="12">
                  <c:v>0.35712497662841802</c:v>
                </c:pt>
                <c:pt idx="13">
                  <c:v>-1.572022297709281</c:v>
                </c:pt>
                <c:pt idx="14">
                  <c:v>-0.31310013422088701</c:v>
                </c:pt>
                <c:pt idx="15">
                  <c:v>1.607476764039977</c:v>
                </c:pt>
                <c:pt idx="16">
                  <c:v>-1.5856767502092399</c:v>
                </c:pt>
                <c:pt idx="17">
                  <c:v>0.31461337896929997</c:v>
                </c:pt>
                <c:pt idx="18">
                  <c:v>0.72574438797599095</c:v>
                </c:pt>
                <c:pt idx="19">
                  <c:v>-1.721436037492504</c:v>
                </c:pt>
                <c:pt idx="20">
                  <c:v>-0.14331850534716101</c:v>
                </c:pt>
                <c:pt idx="21">
                  <c:v>1.591359527598754</c:v>
                </c:pt>
                <c:pt idx="22">
                  <c:v>-1.2695812178039461</c:v>
                </c:pt>
                <c:pt idx="23">
                  <c:v>0.96356004643970095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'Rotated Solutions Length'!$AS$36:$AS$59</c15:f>
                <c15:dlblRangeCache>
                  <c:ptCount val="24"/>
                  <c:pt idx="0">
                    <c:v>kuppu_L</c:v>
                  </c:pt>
                  <c:pt idx="1">
                    <c:v>kuppu_M</c:v>
                  </c:pt>
                  <c:pt idx="2">
                    <c:v>kuppu_N</c:v>
                  </c:pt>
                  <c:pt idx="3">
                    <c:v>kuppuu_L</c:v>
                  </c:pt>
                  <c:pt idx="4">
                    <c:v>kuppuu_M</c:v>
                  </c:pt>
                  <c:pt idx="5">
                    <c:v>kuppuu_N</c:v>
                  </c:pt>
                  <c:pt idx="6">
                    <c:v>kupu_L</c:v>
                  </c:pt>
                  <c:pt idx="7">
                    <c:v>kupu_M</c:v>
                  </c:pt>
                  <c:pt idx="8">
                    <c:v>kupu_N</c:v>
                  </c:pt>
                  <c:pt idx="9">
                    <c:v>kupuu_L</c:v>
                  </c:pt>
                  <c:pt idx="10">
                    <c:v>kupuu_M</c:v>
                  </c:pt>
                  <c:pt idx="11">
                    <c:v>kupuu_N</c:v>
                  </c:pt>
                  <c:pt idx="12">
                    <c:v>kuuppu_L</c:v>
                  </c:pt>
                  <c:pt idx="13">
                    <c:v>kuuppu_M</c:v>
                  </c:pt>
                  <c:pt idx="14">
                    <c:v>kuuppu_N</c:v>
                  </c:pt>
                  <c:pt idx="15">
                    <c:v>kuuppuu_L</c:v>
                  </c:pt>
                  <c:pt idx="16">
                    <c:v>kuuppuu_M</c:v>
                  </c:pt>
                  <c:pt idx="17">
                    <c:v>kuuppuu_N</c:v>
                  </c:pt>
                  <c:pt idx="18">
                    <c:v>kuupu_L</c:v>
                  </c:pt>
                  <c:pt idx="19">
                    <c:v>kuupu_M</c:v>
                  </c:pt>
                  <c:pt idx="20">
                    <c:v>kuupu_N</c:v>
                  </c:pt>
                  <c:pt idx="21">
                    <c:v>kuupuu_L</c:v>
                  </c:pt>
                  <c:pt idx="22">
                    <c:v>kuupuu_M</c:v>
                  </c:pt>
                  <c:pt idx="23">
                    <c:v>kuupuu_N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BDBE-4F9E-AA19-BEA09014F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7753056"/>
        <c:axId val="-27749120"/>
      </c:scatterChart>
      <c:valAx>
        <c:axId val="-2775305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Dim1 = Horizontal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49120"/>
        <c:crosses val="autoZero"/>
        <c:crossBetween val="midCat"/>
      </c:valAx>
      <c:valAx>
        <c:axId val="-27749120"/>
        <c:scaling>
          <c:orientation val="minMax"/>
          <c:max val="2"/>
          <c:min val="-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5305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Rotated MDS Solution for Kupu Series (Dim1 x</a:t>
            </a:r>
            <a:r>
              <a:rPr lang="en-US" b="1" baseline="0"/>
              <a:t> Dim3)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'Rotated Solutions Length'!$AV$35</c:f>
              <c:strCache>
                <c:ptCount val="1"/>
                <c:pt idx="0">
                  <c:v>Dim3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8"/>
          </c:marker>
          <c:dPt>
            <c:idx val="0"/>
            <c:marker>
              <c:symbol val="square"/>
              <c:size val="8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8C3-4E7B-AAAC-6B4BF3454E91}"/>
              </c:ext>
            </c:extLst>
          </c:dPt>
          <c:dPt>
            <c:idx val="1"/>
            <c:marker>
              <c:symbol val="diamond"/>
              <c:size val="9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8C3-4E7B-AAAC-6B4BF3454E91}"/>
              </c:ext>
            </c:extLst>
          </c:dPt>
          <c:dPt>
            <c:idx val="2"/>
            <c:marker>
              <c:symbol val="triangle"/>
              <c:size val="9"/>
              <c:spPr>
                <a:solidFill>
                  <a:srgbClr val="C5EE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8C3-4E7B-AAAC-6B4BF3454E91}"/>
              </c:ext>
            </c:extLst>
          </c:dPt>
          <c:dPt>
            <c:idx val="3"/>
            <c:marker>
              <c:symbol val="square"/>
              <c:size val="8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8C3-4E7B-AAAC-6B4BF3454E91}"/>
              </c:ext>
            </c:extLst>
          </c:dPt>
          <c:dPt>
            <c:idx val="4"/>
            <c:marker>
              <c:symbol val="diamond"/>
              <c:size val="9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8C3-4E7B-AAAC-6B4BF3454E91}"/>
              </c:ext>
            </c:extLst>
          </c:dPt>
          <c:dPt>
            <c:idx val="5"/>
            <c:marker>
              <c:symbol val="triangle"/>
              <c:size val="9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8C3-4E7B-AAAC-6B4BF3454E91}"/>
              </c:ext>
            </c:extLst>
          </c:dPt>
          <c:dPt>
            <c:idx val="6"/>
            <c:marker>
              <c:symbol val="square"/>
              <c:size val="8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8C3-4E7B-AAAC-6B4BF3454E91}"/>
              </c:ext>
            </c:extLst>
          </c:dPt>
          <c:dPt>
            <c:idx val="7"/>
            <c:marker>
              <c:symbol val="diamond"/>
              <c:size val="9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8C3-4E7B-AAAC-6B4BF3454E91}"/>
              </c:ext>
            </c:extLst>
          </c:dPt>
          <c:dPt>
            <c:idx val="8"/>
            <c:marker>
              <c:symbol val="triangle"/>
              <c:size val="9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8C3-4E7B-AAAC-6B4BF3454E91}"/>
              </c:ext>
            </c:extLst>
          </c:dPt>
          <c:dPt>
            <c:idx val="9"/>
            <c:marker>
              <c:symbol val="square"/>
              <c:size val="8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8C3-4E7B-AAAC-6B4BF3454E91}"/>
              </c:ext>
            </c:extLst>
          </c:dPt>
          <c:dPt>
            <c:idx val="10"/>
            <c:marker>
              <c:symbol val="diamond"/>
              <c:size val="9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8C3-4E7B-AAAC-6B4BF3454E91}"/>
              </c:ext>
            </c:extLst>
          </c:dPt>
          <c:dPt>
            <c:idx val="11"/>
            <c:marker>
              <c:symbol val="triangle"/>
              <c:size val="9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8C3-4E7B-AAAC-6B4BF3454E91}"/>
              </c:ext>
            </c:extLst>
          </c:dPt>
          <c:dPt>
            <c:idx val="12"/>
            <c:marker>
              <c:symbol val="square"/>
              <c:size val="8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8C3-4E7B-AAAC-6B4BF3454E91}"/>
              </c:ext>
            </c:extLst>
          </c:dPt>
          <c:dPt>
            <c:idx val="13"/>
            <c:marker>
              <c:symbol val="diamond"/>
              <c:size val="9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8C3-4E7B-AAAC-6B4BF3454E91}"/>
              </c:ext>
            </c:extLst>
          </c:dPt>
          <c:dPt>
            <c:idx val="14"/>
            <c:marker>
              <c:symbol val="triangle"/>
              <c:size val="9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8C3-4E7B-AAAC-6B4BF3454E91}"/>
              </c:ext>
            </c:extLst>
          </c:dPt>
          <c:dPt>
            <c:idx val="15"/>
            <c:marker>
              <c:symbol val="square"/>
              <c:size val="8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8C3-4E7B-AAAC-6B4BF3454E91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8C3-4E7B-AAAC-6B4BF3454E91}"/>
              </c:ext>
            </c:extLst>
          </c:dPt>
          <c:dPt>
            <c:idx val="17"/>
            <c:marker>
              <c:symbol val="triangle"/>
              <c:size val="9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8C3-4E7B-AAAC-6B4BF3454E91}"/>
              </c:ext>
            </c:extLst>
          </c:dPt>
          <c:dPt>
            <c:idx val="18"/>
            <c:marker>
              <c:symbol val="square"/>
              <c:size val="8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8C3-4E7B-AAAC-6B4BF3454E91}"/>
              </c:ext>
            </c:extLst>
          </c:dPt>
          <c:dPt>
            <c:idx val="19"/>
            <c:marker>
              <c:symbol val="diamond"/>
              <c:size val="9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8C3-4E7B-AAAC-6B4BF3454E91}"/>
              </c:ext>
            </c:extLst>
          </c:dPt>
          <c:dPt>
            <c:idx val="20"/>
            <c:marker>
              <c:symbol val="triangle"/>
              <c:size val="9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8C3-4E7B-AAAC-6B4BF3454E91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98C3-4E7B-AAAC-6B4BF3454E91}"/>
              </c:ext>
            </c:extLst>
          </c:dPt>
          <c:dPt>
            <c:idx val="22"/>
            <c:marker>
              <c:symbol val="diamond"/>
              <c:size val="9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98C3-4E7B-AAAC-6B4BF3454E91}"/>
              </c:ext>
            </c:extLst>
          </c:dPt>
          <c:dPt>
            <c:idx val="23"/>
            <c:marker>
              <c:symbol val="triangle"/>
              <c:size val="9"/>
              <c:spPr>
                <a:solidFill>
                  <a:srgbClr val="FF33C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98C3-4E7B-AAAC-6B4BF3454E9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9399F2D-2789-454C-91DE-E3F3D44217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8C3-4E7B-AAAC-6B4BF3454E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6468CC-0A1F-4F85-921C-4F55C6BF9F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8C3-4E7B-AAAC-6B4BF3454E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BFC9C1-C84D-48A9-B202-CE70B2A10E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8C3-4E7B-AAAC-6B4BF3454E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E19FF11-DF45-49E3-B1E3-844E68A312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8C3-4E7B-AAAC-6B4BF3454E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A82B37-1ECA-40B7-B7C6-F0068B1D92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8C3-4E7B-AAAC-6B4BF3454E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7004AA-08B9-4C55-AA2A-C332B594F5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8C3-4E7B-AAAC-6B4BF3454E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1F43546-172B-49AF-BE35-8841124697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8C3-4E7B-AAAC-6B4BF3454E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26BDE85-8B39-4EA1-9CF7-5BDFEC632D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8C3-4E7B-AAAC-6B4BF3454E9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2FC4529-F0E4-4F52-93D3-1FFB080531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8C3-4E7B-AAAC-6B4BF3454E9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DB3FE30-7270-4D7E-BC85-041EF2FAA0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8C3-4E7B-AAAC-6B4BF3454E9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E9C8E58-E8D3-456B-988D-4B68CE84E0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8C3-4E7B-AAAC-6B4BF3454E9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2509070-358C-45BB-A38E-8A69F1DBB8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8C3-4E7B-AAAC-6B4BF3454E9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6BB3644-DED5-40A6-8910-B64D4D33C0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8C3-4E7B-AAAC-6B4BF3454E9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B8B4EBD-C157-49CB-9DAF-F199A8DDB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8C3-4E7B-AAAC-6B4BF3454E9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3C59F06-32A7-4B5F-92AD-A44CA7801D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8C3-4E7B-AAAC-6B4BF3454E9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9AFB752-F57D-47EC-834A-E1D4A1AFE7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8C3-4E7B-AAAC-6B4BF3454E9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EE00F66-C5F0-4FFC-BD1E-CEDD8CB745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8C3-4E7B-AAAC-6B4BF3454E9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A9D9A19-5E2B-443C-BBC9-FD5F63B69F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8C3-4E7B-AAAC-6B4BF3454E9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EC112D2-C392-47AB-A4DA-B8EB4A966B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8C3-4E7B-AAAC-6B4BF3454E9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D12CEFB1-5B95-44F9-B58C-7B4C631973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8C3-4E7B-AAAC-6B4BF3454E9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7C905EE1-E684-44B9-89E4-3292AAEE79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8C3-4E7B-AAAC-6B4BF3454E91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24D9F2D-89D8-4EE7-A873-DAFCA4E516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8C3-4E7B-AAAC-6B4BF3454E91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788A823-5D92-422C-A35B-A52E6C20E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8C3-4E7B-AAAC-6B4BF3454E91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ABE4F5D-ABAF-4308-9ADE-43273C7271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8C3-4E7B-AAAC-6B4BF3454E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'Rotated Solutions Length'!$AT$36:$AT$59</c:f>
              <c:numCache>
                <c:formatCode>General</c:formatCode>
                <c:ptCount val="24"/>
                <c:pt idx="0">
                  <c:v>0.572401563817592</c:v>
                </c:pt>
                <c:pt idx="1">
                  <c:v>-1.2708592092920741</c:v>
                </c:pt>
                <c:pt idx="2">
                  <c:v>0.21015587909462399</c:v>
                </c:pt>
                <c:pt idx="3">
                  <c:v>-0.77661303024551898</c:v>
                </c:pt>
                <c:pt idx="4">
                  <c:v>-1.31259664605586</c:v>
                </c:pt>
                <c:pt idx="5">
                  <c:v>-0.68496632055041995</c:v>
                </c:pt>
                <c:pt idx="6">
                  <c:v>-1.2229550315470881</c:v>
                </c:pt>
                <c:pt idx="7">
                  <c:v>-1.220443603327275</c:v>
                </c:pt>
                <c:pt idx="8">
                  <c:v>-1.27210781601287</c:v>
                </c:pt>
                <c:pt idx="9">
                  <c:v>-1.6946553619154421</c:v>
                </c:pt>
                <c:pt idx="10">
                  <c:v>-1.6686914704857769</c:v>
                </c:pt>
                <c:pt idx="11">
                  <c:v>-0.76658677787435003</c:v>
                </c:pt>
                <c:pt idx="12">
                  <c:v>1.6491758995865731</c:v>
                </c:pt>
                <c:pt idx="13">
                  <c:v>0.77061354515722502</c:v>
                </c:pt>
                <c:pt idx="14">
                  <c:v>1.6445452408983781</c:v>
                </c:pt>
                <c:pt idx="15">
                  <c:v>0.17198779190931399</c:v>
                </c:pt>
                <c:pt idx="16">
                  <c:v>0.152728818529489</c:v>
                </c:pt>
                <c:pt idx="17">
                  <c:v>1.0666257784761599</c:v>
                </c:pt>
                <c:pt idx="18">
                  <c:v>1.5136063540332489</c:v>
                </c:pt>
                <c:pt idx="19">
                  <c:v>0.28288254497412701</c:v>
                </c:pt>
                <c:pt idx="20">
                  <c:v>1.489390661035112</c:v>
                </c:pt>
                <c:pt idx="21">
                  <c:v>0.802204120079129</c:v>
                </c:pt>
                <c:pt idx="22">
                  <c:v>0.59639284715240604</c:v>
                </c:pt>
                <c:pt idx="23">
                  <c:v>0.96771228718173796</c:v>
                </c:pt>
              </c:numCache>
            </c:numRef>
          </c:xVal>
          <c:yVal>
            <c:numRef>
              <c:f>'Rotated Solutions Length'!$AV$36:$AV$59</c:f>
              <c:numCache>
                <c:formatCode>General</c:formatCode>
                <c:ptCount val="24"/>
                <c:pt idx="0">
                  <c:v>1.4417872540072449</c:v>
                </c:pt>
                <c:pt idx="1">
                  <c:v>1.2613348072112629</c:v>
                </c:pt>
                <c:pt idx="2">
                  <c:v>1.7319251226991359</c:v>
                </c:pt>
                <c:pt idx="3">
                  <c:v>-1.4774808508169399</c:v>
                </c:pt>
                <c:pt idx="4">
                  <c:v>-0.77845650121388799</c:v>
                </c:pt>
                <c:pt idx="5">
                  <c:v>-1.386272621880376</c:v>
                </c:pt>
                <c:pt idx="6">
                  <c:v>1.447473975538651</c:v>
                </c:pt>
                <c:pt idx="7">
                  <c:v>1.4531140288804469</c:v>
                </c:pt>
                <c:pt idx="8">
                  <c:v>1.17061007107922</c:v>
                </c:pt>
                <c:pt idx="9">
                  <c:v>-0.40047927899293501</c:v>
                </c:pt>
                <c:pt idx="10">
                  <c:v>-0.120174106371679</c:v>
                </c:pt>
                <c:pt idx="11">
                  <c:v>-1.42763189134843</c:v>
                </c:pt>
                <c:pt idx="12">
                  <c:v>0.45072277875759797</c:v>
                </c:pt>
                <c:pt idx="13">
                  <c:v>-0.261402409179879</c:v>
                </c:pt>
                <c:pt idx="14">
                  <c:v>-4.9554605595222298E-3</c:v>
                </c:pt>
                <c:pt idx="15">
                  <c:v>-0.20663586935893699</c:v>
                </c:pt>
                <c:pt idx="16">
                  <c:v>-0.79275679236222796</c:v>
                </c:pt>
                <c:pt idx="17">
                  <c:v>-1.0519836265188001</c:v>
                </c:pt>
                <c:pt idx="18">
                  <c:v>-9.0286091683759395E-2</c:v>
                </c:pt>
                <c:pt idx="19">
                  <c:v>0.40476105861491501</c:v>
                </c:pt>
                <c:pt idx="20">
                  <c:v>-0.50151005458160702</c:v>
                </c:pt>
                <c:pt idx="21">
                  <c:v>0.51978947050583701</c:v>
                </c:pt>
                <c:pt idx="22">
                  <c:v>-0.79911478728959695</c:v>
                </c:pt>
                <c:pt idx="23">
                  <c:v>-0.58247329221399502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'Rotated Solutions Length'!$AS$36:$AS$59</c15:f>
                <c15:dlblRangeCache>
                  <c:ptCount val="24"/>
                  <c:pt idx="0">
                    <c:v>kuppu_L</c:v>
                  </c:pt>
                  <c:pt idx="1">
                    <c:v>kuppu_M</c:v>
                  </c:pt>
                  <c:pt idx="2">
                    <c:v>kuppu_N</c:v>
                  </c:pt>
                  <c:pt idx="3">
                    <c:v>kuppuu_L</c:v>
                  </c:pt>
                  <c:pt idx="4">
                    <c:v>kuppuu_M</c:v>
                  </c:pt>
                  <c:pt idx="5">
                    <c:v>kuppuu_N</c:v>
                  </c:pt>
                  <c:pt idx="6">
                    <c:v>kupu_L</c:v>
                  </c:pt>
                  <c:pt idx="7">
                    <c:v>kupu_M</c:v>
                  </c:pt>
                  <c:pt idx="8">
                    <c:v>kupu_N</c:v>
                  </c:pt>
                  <c:pt idx="9">
                    <c:v>kupuu_L</c:v>
                  </c:pt>
                  <c:pt idx="10">
                    <c:v>kupuu_M</c:v>
                  </c:pt>
                  <c:pt idx="11">
                    <c:v>kupuu_N</c:v>
                  </c:pt>
                  <c:pt idx="12">
                    <c:v>kuuppu_L</c:v>
                  </c:pt>
                  <c:pt idx="13">
                    <c:v>kuuppu_M</c:v>
                  </c:pt>
                  <c:pt idx="14">
                    <c:v>kuuppu_N</c:v>
                  </c:pt>
                  <c:pt idx="15">
                    <c:v>kuuppuu_L</c:v>
                  </c:pt>
                  <c:pt idx="16">
                    <c:v>kuuppuu_M</c:v>
                  </c:pt>
                  <c:pt idx="17">
                    <c:v>kuuppuu_N</c:v>
                  </c:pt>
                  <c:pt idx="18">
                    <c:v>kuupu_L</c:v>
                  </c:pt>
                  <c:pt idx="19">
                    <c:v>kuupu_M</c:v>
                  </c:pt>
                  <c:pt idx="20">
                    <c:v>kuupu_N</c:v>
                  </c:pt>
                  <c:pt idx="21">
                    <c:v>kuupuu_L</c:v>
                  </c:pt>
                  <c:pt idx="22">
                    <c:v>kuupuu_M</c:v>
                  </c:pt>
                  <c:pt idx="23">
                    <c:v>kuupuu_N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98C3-4E7B-AAAC-6B4BF3454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899584"/>
        <c:axId val="-28896464"/>
      </c:scatterChart>
      <c:valAx>
        <c:axId val="-28899584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Dim1 = Horizontal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896464"/>
        <c:crosses val="autoZero"/>
        <c:crossBetween val="midCat"/>
      </c:valAx>
      <c:valAx>
        <c:axId val="-28896464"/>
        <c:scaling>
          <c:orientation val="minMax"/>
          <c:max val="2"/>
          <c:min val="-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89958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57D47-1A17-4DD7-BB3B-DE001594ECB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BFC50-44E0-4911-AFBD-E30A74E69B0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Length Discrimination (Oddity Task)</a:t>
          </a:r>
        </a:p>
      </dgm:t>
    </dgm:pt>
    <dgm:pt modelId="{D1CF91BA-0293-4A1C-93C4-3E06229A84A6}" type="parTrans" cxnId="{51730679-4BE7-408C-B4BF-15293E043B7B}">
      <dgm:prSet/>
      <dgm:spPr/>
      <dgm:t>
        <a:bodyPr/>
        <a:lstStyle/>
        <a:p>
          <a:endParaRPr lang="en-US"/>
        </a:p>
      </dgm:t>
    </dgm:pt>
    <dgm:pt modelId="{26EAFE41-09B8-4143-BDDE-3F221F567B3F}" type="sibTrans" cxnId="{51730679-4BE7-408C-B4BF-15293E043B7B}">
      <dgm:prSet/>
      <dgm:spPr/>
      <dgm:t>
        <a:bodyPr/>
        <a:lstStyle/>
        <a:p>
          <a:endParaRPr lang="en-US"/>
        </a:p>
      </dgm:t>
    </dgm:pt>
    <dgm:pt modelId="{157333EA-C79C-4C2B-9F0B-FF6A74B39A08}">
      <dgm:prSet phldrT="[Text]"/>
      <dgm:spPr/>
      <dgm:t>
        <a:bodyPr/>
        <a:lstStyle/>
        <a:p>
          <a:r>
            <a:rPr lang="en-US" dirty="0"/>
            <a:t>Free Classification Task</a:t>
          </a:r>
        </a:p>
      </dgm:t>
    </dgm:pt>
    <dgm:pt modelId="{0126691F-2873-408A-B008-DC5773288685}" type="parTrans" cxnId="{412B5475-72F7-40EA-8AEB-2CB181B7350E}">
      <dgm:prSet/>
      <dgm:spPr/>
      <dgm:t>
        <a:bodyPr/>
        <a:lstStyle/>
        <a:p>
          <a:endParaRPr lang="en-US"/>
        </a:p>
      </dgm:t>
    </dgm:pt>
    <dgm:pt modelId="{9E812B7E-8F7A-4D51-8761-66186405A409}" type="sibTrans" cxnId="{412B5475-72F7-40EA-8AEB-2CB181B7350E}">
      <dgm:prSet/>
      <dgm:spPr/>
      <dgm:t>
        <a:bodyPr/>
        <a:lstStyle/>
        <a:p>
          <a:endParaRPr lang="en-US"/>
        </a:p>
      </dgm:t>
    </dgm:pt>
    <dgm:pt modelId="{FC54615C-8635-4087-8EFD-BE955B3FD4C5}">
      <dgm:prSet phldrT="[Text]"/>
      <dgm:spPr/>
      <dgm:t>
        <a:bodyPr/>
        <a:lstStyle/>
        <a:p>
          <a:r>
            <a:rPr lang="en-US" dirty="0"/>
            <a:t>Identification Task</a:t>
          </a:r>
        </a:p>
      </dgm:t>
    </dgm:pt>
    <dgm:pt modelId="{67AD0EFE-BB95-4B1E-83E7-7483082DEF36}" type="sibTrans" cxnId="{F0C1F9DF-E387-4767-9728-F9802EE262D6}">
      <dgm:prSet/>
      <dgm:spPr/>
      <dgm:t>
        <a:bodyPr/>
        <a:lstStyle/>
        <a:p>
          <a:endParaRPr lang="en-US"/>
        </a:p>
      </dgm:t>
    </dgm:pt>
    <dgm:pt modelId="{DE031B25-9918-43E1-8197-BA03304D2256}" type="parTrans" cxnId="{F0C1F9DF-E387-4767-9728-F9802EE262D6}">
      <dgm:prSet/>
      <dgm:spPr/>
      <dgm:t>
        <a:bodyPr/>
        <a:lstStyle/>
        <a:p>
          <a:endParaRPr lang="en-US"/>
        </a:p>
      </dgm:t>
    </dgm:pt>
    <dgm:pt modelId="{F829B439-A3C3-4C91-BDD3-0A903C979093}" type="pres">
      <dgm:prSet presAssocID="{4D957D47-1A17-4DD7-BB3B-DE001594EC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FEAE7F-E8DA-40ED-BD2D-021BD518FC7E}" type="pres">
      <dgm:prSet presAssocID="{70CBFC50-44E0-4911-AFBD-E30A74E69B08}" presName="centerShape" presStyleLbl="node0" presStyleIdx="0" presStyleCnt="1" custLinFactNeighborX="1618" custLinFactNeighborY="-12564"/>
      <dgm:spPr/>
    </dgm:pt>
    <dgm:pt modelId="{8C605709-4BEC-4CE8-B26A-ED1F05646946}" type="pres">
      <dgm:prSet presAssocID="{DE031B25-9918-43E1-8197-BA03304D2256}" presName="parTrans" presStyleLbl="bgSibTrans2D1" presStyleIdx="0" presStyleCnt="2"/>
      <dgm:spPr/>
    </dgm:pt>
    <dgm:pt modelId="{2F009C6B-ABE6-4D2C-8DA9-8D8FF260955A}" type="pres">
      <dgm:prSet presAssocID="{FC54615C-8635-4087-8EFD-BE955B3FD4C5}" presName="node" presStyleLbl="node1" presStyleIdx="0" presStyleCnt="2" custRadScaleRad="104161" custRadScaleInc="-1663">
        <dgm:presLayoutVars>
          <dgm:bulletEnabled val="1"/>
        </dgm:presLayoutVars>
      </dgm:prSet>
      <dgm:spPr/>
    </dgm:pt>
    <dgm:pt modelId="{17E07ECD-77F6-4CE4-8DDC-3BF377E92C88}" type="pres">
      <dgm:prSet presAssocID="{0126691F-2873-408A-B008-DC5773288685}" presName="parTrans" presStyleLbl="bgSibTrans2D1" presStyleIdx="1" presStyleCnt="2"/>
      <dgm:spPr/>
    </dgm:pt>
    <dgm:pt modelId="{5115D7B9-6AAB-4535-8CF0-612DA445D39F}" type="pres">
      <dgm:prSet presAssocID="{157333EA-C79C-4C2B-9F0B-FF6A74B39A08}" presName="node" presStyleLbl="node1" presStyleIdx="1" presStyleCnt="2" custRadScaleRad="86738" custRadScaleInc="-168894">
        <dgm:presLayoutVars>
          <dgm:bulletEnabled val="1"/>
        </dgm:presLayoutVars>
      </dgm:prSet>
      <dgm:spPr/>
    </dgm:pt>
  </dgm:ptLst>
  <dgm:cxnLst>
    <dgm:cxn modelId="{2AB27F06-98C6-4940-A141-1C7882636A25}" type="presOf" srcId="{4D957D47-1A17-4DD7-BB3B-DE001594ECB9}" destId="{F829B439-A3C3-4C91-BDD3-0A903C979093}" srcOrd="0" destOrd="0" presId="urn:microsoft.com/office/officeart/2005/8/layout/radial4"/>
    <dgm:cxn modelId="{DC63B05D-1265-476D-B615-72DC9DBBE5A0}" type="presOf" srcId="{0126691F-2873-408A-B008-DC5773288685}" destId="{17E07ECD-77F6-4CE4-8DDC-3BF377E92C88}" srcOrd="0" destOrd="0" presId="urn:microsoft.com/office/officeart/2005/8/layout/radial4"/>
    <dgm:cxn modelId="{1B6EBD6F-E076-4F3A-9E25-B1363D7B3343}" type="presOf" srcId="{FC54615C-8635-4087-8EFD-BE955B3FD4C5}" destId="{2F009C6B-ABE6-4D2C-8DA9-8D8FF260955A}" srcOrd="0" destOrd="0" presId="urn:microsoft.com/office/officeart/2005/8/layout/radial4"/>
    <dgm:cxn modelId="{412B5475-72F7-40EA-8AEB-2CB181B7350E}" srcId="{70CBFC50-44E0-4911-AFBD-E30A74E69B08}" destId="{157333EA-C79C-4C2B-9F0B-FF6A74B39A08}" srcOrd="1" destOrd="0" parTransId="{0126691F-2873-408A-B008-DC5773288685}" sibTransId="{9E812B7E-8F7A-4D51-8761-66186405A409}"/>
    <dgm:cxn modelId="{51730679-4BE7-408C-B4BF-15293E043B7B}" srcId="{4D957D47-1A17-4DD7-BB3B-DE001594ECB9}" destId="{70CBFC50-44E0-4911-AFBD-E30A74E69B08}" srcOrd="0" destOrd="0" parTransId="{D1CF91BA-0293-4A1C-93C4-3E06229A84A6}" sibTransId="{26EAFE41-09B8-4143-BDDE-3F221F567B3F}"/>
    <dgm:cxn modelId="{9E3FD296-D156-4871-83BD-506CE756F69D}" type="presOf" srcId="{DE031B25-9918-43E1-8197-BA03304D2256}" destId="{8C605709-4BEC-4CE8-B26A-ED1F05646946}" srcOrd="0" destOrd="0" presId="urn:microsoft.com/office/officeart/2005/8/layout/radial4"/>
    <dgm:cxn modelId="{76DB42B2-F454-42BB-8D4A-12BE503BA22D}" type="presOf" srcId="{157333EA-C79C-4C2B-9F0B-FF6A74B39A08}" destId="{5115D7B9-6AAB-4535-8CF0-612DA445D39F}" srcOrd="0" destOrd="0" presId="urn:microsoft.com/office/officeart/2005/8/layout/radial4"/>
    <dgm:cxn modelId="{D18EB2CC-DABE-43AA-BE05-3D36667CF50A}" type="presOf" srcId="{70CBFC50-44E0-4911-AFBD-E30A74E69B08}" destId="{CCFEAE7F-E8DA-40ED-BD2D-021BD518FC7E}" srcOrd="0" destOrd="0" presId="urn:microsoft.com/office/officeart/2005/8/layout/radial4"/>
    <dgm:cxn modelId="{F0C1F9DF-E387-4767-9728-F9802EE262D6}" srcId="{70CBFC50-44E0-4911-AFBD-E30A74E69B08}" destId="{FC54615C-8635-4087-8EFD-BE955B3FD4C5}" srcOrd="0" destOrd="0" parTransId="{DE031B25-9918-43E1-8197-BA03304D2256}" sibTransId="{67AD0EFE-BB95-4B1E-83E7-7483082DEF36}"/>
    <dgm:cxn modelId="{812CAFF3-04EA-4C0B-A6A5-E5F10FD6E9FD}" type="presParOf" srcId="{F829B439-A3C3-4C91-BDD3-0A903C979093}" destId="{CCFEAE7F-E8DA-40ED-BD2D-021BD518FC7E}" srcOrd="0" destOrd="0" presId="urn:microsoft.com/office/officeart/2005/8/layout/radial4"/>
    <dgm:cxn modelId="{5C418EEE-30E3-4178-AF07-2ACFE27546D0}" type="presParOf" srcId="{F829B439-A3C3-4C91-BDD3-0A903C979093}" destId="{8C605709-4BEC-4CE8-B26A-ED1F05646946}" srcOrd="1" destOrd="0" presId="urn:microsoft.com/office/officeart/2005/8/layout/radial4"/>
    <dgm:cxn modelId="{2EC84696-43B4-413C-AB37-F1E6FE33A1EB}" type="presParOf" srcId="{F829B439-A3C3-4C91-BDD3-0A903C979093}" destId="{2F009C6B-ABE6-4D2C-8DA9-8D8FF260955A}" srcOrd="2" destOrd="0" presId="urn:microsoft.com/office/officeart/2005/8/layout/radial4"/>
    <dgm:cxn modelId="{BDD21FF6-006A-4E0E-AE98-44D02F6741C6}" type="presParOf" srcId="{F829B439-A3C3-4C91-BDD3-0A903C979093}" destId="{17E07ECD-77F6-4CE4-8DDC-3BF377E92C88}" srcOrd="3" destOrd="0" presId="urn:microsoft.com/office/officeart/2005/8/layout/radial4"/>
    <dgm:cxn modelId="{CC91BA72-A1C7-4D4F-A90A-BB3D66D66045}" type="presParOf" srcId="{F829B439-A3C3-4C91-BDD3-0A903C979093}" destId="{5115D7B9-6AAB-4535-8CF0-612DA445D39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EAE7F-E8DA-40ED-BD2D-021BD518FC7E}">
      <dsp:nvSpPr>
        <dsp:cNvPr id="0" name=""/>
        <dsp:cNvSpPr/>
      </dsp:nvSpPr>
      <dsp:spPr>
        <a:xfrm>
          <a:off x="3971399" y="990274"/>
          <a:ext cx="2839212" cy="283921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Length Discrimination (Oddity Task)</a:t>
          </a:r>
        </a:p>
      </dsp:txBody>
      <dsp:txXfrm>
        <a:off x="4387192" y="1406067"/>
        <a:ext cx="2007626" cy="2007626"/>
      </dsp:txXfrm>
    </dsp:sp>
    <dsp:sp modelId="{8C605709-4BEC-4CE8-B26A-ED1F05646946}">
      <dsp:nvSpPr>
        <dsp:cNvPr id="0" name=""/>
        <dsp:cNvSpPr/>
      </dsp:nvSpPr>
      <dsp:spPr>
        <a:xfrm rot="11984593">
          <a:off x="1612532" y="1076613"/>
          <a:ext cx="2381847" cy="809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09C6B-ABE6-4D2C-8DA9-8D8FF260955A}">
      <dsp:nvSpPr>
        <dsp:cNvPr id="0" name=""/>
        <dsp:cNvSpPr/>
      </dsp:nvSpPr>
      <dsp:spPr>
        <a:xfrm>
          <a:off x="333914" y="0"/>
          <a:ext cx="2697251" cy="215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Identification Task</a:t>
          </a:r>
        </a:p>
      </dsp:txBody>
      <dsp:txXfrm>
        <a:off x="397114" y="63200"/>
        <a:ext cx="2570851" cy="2031401"/>
      </dsp:txXfrm>
    </dsp:sp>
    <dsp:sp modelId="{17E07ECD-77F6-4CE4-8DDC-3BF377E92C88}">
      <dsp:nvSpPr>
        <dsp:cNvPr id="0" name=""/>
        <dsp:cNvSpPr/>
      </dsp:nvSpPr>
      <dsp:spPr>
        <a:xfrm rot="9566242">
          <a:off x="1638519" y="2968496"/>
          <a:ext cx="2369680" cy="809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5D7B9-6AAB-4535-8CF0-612DA445D39F}">
      <dsp:nvSpPr>
        <dsp:cNvPr id="0" name=""/>
        <dsp:cNvSpPr/>
      </dsp:nvSpPr>
      <dsp:spPr>
        <a:xfrm>
          <a:off x="365381" y="2710336"/>
          <a:ext cx="2697251" cy="215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Free Classification Task</a:t>
          </a:r>
        </a:p>
      </dsp:txBody>
      <dsp:txXfrm>
        <a:off x="428581" y="2773536"/>
        <a:ext cx="2570851" cy="2031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A221D-F7A0-4523-B04E-6BF1D10B65D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E263-6041-46BA-8FF9-436D2C66A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CE263-6041-46BA-8FF9-436D2C66A1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4ECC-3B7E-4CCC-A22B-4298586B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315B3-FBB3-4EF3-9B26-55CECE337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69F5-71BA-4862-BE93-82800B1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BB148-E929-429A-85F9-E64CD846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441A0-83EC-413E-A1D2-C93BA30D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0C7A-8770-4A37-A9B9-1202F6C3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4F501-48A3-48A4-84DC-10C16353B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CD92-58B5-4753-A26C-9460F03A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FD0BE-1D80-418D-8255-6288EB20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01AF-18C3-4B06-A119-DF7F9330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39446-88EB-47CA-970E-133A880F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F958F-CD13-4446-BAE1-9BE28AE49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8078-FAF3-40AF-9711-82E849DA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E01B-0929-4D48-B101-DCB89D8E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A572-B5D6-45EF-A900-FE236169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D082-6193-4AE4-A00B-849BD340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5690-4AD0-4D4F-900A-DDFDF7D4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2F5B-3D4A-4C46-85C0-0FE9F8A0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D16E-3328-4281-8EA9-784F36A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90FE-535D-4292-B574-58061E29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A965-69F6-49B2-A5F9-79D2A304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BD588-5617-4BE5-BE73-BD6322A7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8121-5F0C-48CA-B221-115FDC07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E4B4-49EC-4DC3-89AD-1660920F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F0C1-349C-4AAC-927E-C2FA2160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6CFF-E6AE-423D-8DDB-005DCCBA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8333C-55FA-499D-A417-B7C883298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9F32-47AA-4AFC-A2A0-7C7B9F82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D66B-BD6D-4E6E-BD2E-637C149E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6ADF4-D386-4A0F-8E20-24B6ECA8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311B4-3EB8-4BA4-829A-9ADE07ED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96A0-BF48-4A00-9A23-3E6118A9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1EDC3-1119-4FEF-8104-5A532D03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C780-B2CA-4ECA-B655-B3BC1D43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8A8A2-E0D0-47AC-8239-0D02812E3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7E70B-0B7B-4B10-B75F-C1444E686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D782-AA96-446B-AFED-7CF0CFA2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57881-DAFD-42B3-BD90-3C186E6E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685F8-2B12-4912-B3C9-E850ECB7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E550-994C-40D8-B9CB-4C875A2A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2731A-121F-4FDC-82E5-6566CE15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B388C-1CA9-4697-9A1C-F4D30028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D3494-7761-4B49-8F0F-05B00BD6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429-F5F3-42EC-A879-6C14E4B8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B9E9E-7EFC-49E7-B8D9-356FDF76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E7D49-B349-44AE-8F09-1B9381A5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87B-F172-4388-BD8D-A48FC6F8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F448-5076-4DCD-92D8-A810F561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F0F5-CD48-43E4-8B36-A05D958E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051B4-2501-4C59-AA03-4FB6D86D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E7F6D-98E6-43B9-8A07-E8AAF76A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9DF8-5E24-422F-B85D-0BACF520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4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B259-B82C-416A-A87E-87C305A6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845FA-E0DF-4F18-A5E5-106271DCB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015F3-F810-49CE-BCB2-84AD4939B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71BCF-A949-4FB9-8186-182B5776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EC85B-ECFD-4E4F-9924-E05077F2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5FB76-2DA2-4615-A61C-C3D17B00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7189C-EC7F-4508-AEE7-7432A26F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796CC-C84D-4101-AA2A-EDE5FFFB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94A2-1183-4865-B666-9C54D11A0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00F-B788-4FC1-A352-D23DBDE8A5A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CB8A5-BE6B-43A3-9177-C11D8AFC3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D448-651A-4B38-AA10-21433561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8F7-C81C-4941-A889-C1954C1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BAE5-363A-4B03-A66B-A6A4ADCA1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584" y="1858963"/>
            <a:ext cx="8720831" cy="2387600"/>
          </a:xfrm>
        </p:spPr>
        <p:txBody>
          <a:bodyPr>
            <a:noAutofit/>
          </a:bodyPr>
          <a:lstStyle/>
          <a:p>
            <a:r>
              <a:rPr lang="en-US" sz="4800" dirty="0"/>
              <a:t>How to predict discriminability of phonemic length contrasts: </a:t>
            </a:r>
            <a:br>
              <a:rPr lang="en-US" sz="2800" dirty="0"/>
            </a:br>
            <a:br>
              <a:rPr lang="en-US" sz="4000" dirty="0"/>
            </a:br>
            <a:r>
              <a:rPr lang="en-US" sz="3200" dirty="0"/>
              <a:t>Categorization and perceptual similarity of Finnish length by Japanese and American English listeners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95B0F-AFD0-4AED-84C2-DDBF3E6D8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312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Ryan Lidster</a:t>
            </a:r>
            <a:r>
              <a:rPr lang="en-US" baseline="30000" dirty="0"/>
              <a:t>1</a:t>
            </a:r>
            <a:r>
              <a:rPr lang="en-US" dirty="0"/>
              <a:t>, Franziska Kruger</a:t>
            </a:r>
            <a:r>
              <a:rPr lang="en-US" baseline="30000" dirty="0"/>
              <a:t>1</a:t>
            </a:r>
            <a:r>
              <a:rPr lang="en-US" dirty="0"/>
              <a:t>, Danielle Daidone</a:t>
            </a:r>
            <a:r>
              <a:rPr lang="en-US" baseline="30000" dirty="0"/>
              <a:t>1</a:t>
            </a:r>
            <a:r>
              <a:rPr lang="en-US" dirty="0"/>
              <a:t>, </a:t>
            </a:r>
          </a:p>
          <a:p>
            <a:r>
              <a:rPr lang="en-US" dirty="0"/>
              <a:t>Lila Michaels</a:t>
            </a:r>
            <a:r>
              <a:rPr lang="en-US" baseline="30000" dirty="0"/>
              <a:t>1</a:t>
            </a:r>
            <a:r>
              <a:rPr lang="en-US" dirty="0"/>
              <a:t>, &amp; Aaron Albin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Indiana University and </a:t>
            </a:r>
            <a:r>
              <a:rPr lang="en-US" baseline="30000" dirty="0"/>
              <a:t>2</a:t>
            </a:r>
            <a:r>
              <a:rPr lang="en-US" dirty="0"/>
              <a:t>Kobe University</a:t>
            </a:r>
          </a:p>
          <a:p>
            <a:endParaRPr lang="en-US" dirty="0"/>
          </a:p>
          <a:p>
            <a:r>
              <a:rPr lang="en-US" dirty="0"/>
              <a:t>New Sounds, </a:t>
            </a:r>
            <a:r>
              <a:rPr lang="en-US" dirty="0" err="1"/>
              <a:t>Waseda</a:t>
            </a:r>
            <a:r>
              <a:rPr lang="en-US" dirty="0"/>
              <a:t> University, Tokyo, August 30,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7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Classification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Oddity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Inter-Task 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9829D-D96D-4503-B4B3-7A43AA72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8139-7F71-4B5A-902E-A97D37AC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636E-462D-4C80-90F6-11574E3AB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750A-3F01-4446-A900-1D4485C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EBFA-ADCB-4CEF-903F-439A5318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F7D9-761A-4990-8CF1-1ECF956B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0" y="1825625"/>
            <a:ext cx="403564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3 female speakers x 8 length templates x 3 contexts</a:t>
            </a:r>
          </a:p>
          <a:p>
            <a:r>
              <a:rPr lang="en-US" sz="2000" dirty="0"/>
              <a:t>Blocked by context (</a:t>
            </a:r>
            <a:r>
              <a:rPr lang="en-US" sz="2000" dirty="0" err="1"/>
              <a:t>pata</a:t>
            </a:r>
            <a:r>
              <a:rPr lang="en-US" sz="2000" dirty="0"/>
              <a:t>, tiki, </a:t>
            </a:r>
            <a:r>
              <a:rPr lang="en-US" sz="2000" dirty="0" err="1"/>
              <a:t>kupu</a:t>
            </a:r>
            <a:r>
              <a:rPr lang="en-US" sz="2000" dirty="0"/>
              <a:t>)</a:t>
            </a:r>
          </a:p>
          <a:p>
            <a:r>
              <a:rPr lang="en-US" sz="2000" dirty="0"/>
              <a:t>Completed a training with a male voice with all 8 possible choices in order before each block</a:t>
            </a:r>
          </a:p>
          <a:p>
            <a:r>
              <a:rPr lang="en-US" sz="2000" dirty="0"/>
              <a:t>Long segments represented with doubled letters for English participants</a:t>
            </a:r>
          </a:p>
          <a:p>
            <a:r>
              <a:rPr lang="en-US" sz="2000" dirty="0"/>
              <a:t>Options in katakana for Japanese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F6475-2244-4F0F-A471-315D8BC9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87" y="1825625"/>
            <a:ext cx="7233383" cy="4264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2DA51-323F-4FE5-9DB4-6F9E6DAC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179" y="1825625"/>
            <a:ext cx="7612903" cy="3556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C81CB-1790-4F19-85AB-A4190BEA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Identification for Japanese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BDEE3F7-D6EA-4EF1-91B6-BF1748389D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95" y="2043844"/>
          <a:ext cx="11722610" cy="3962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3192">
                  <a:extLst>
                    <a:ext uri="{9D8B030D-6E8A-4147-A177-3AD203B41FA5}">
                      <a16:colId xmlns:a16="http://schemas.microsoft.com/office/drawing/2014/main" val="981020449"/>
                    </a:ext>
                  </a:extLst>
                </a:gridCol>
                <a:gridCol w="1204857">
                  <a:extLst>
                    <a:ext uri="{9D8B030D-6E8A-4147-A177-3AD203B41FA5}">
                      <a16:colId xmlns:a16="http://schemas.microsoft.com/office/drawing/2014/main" val="3895941126"/>
                    </a:ext>
                  </a:extLst>
                </a:gridCol>
                <a:gridCol w="1298734">
                  <a:extLst>
                    <a:ext uri="{9D8B030D-6E8A-4147-A177-3AD203B41FA5}">
                      <a16:colId xmlns:a16="http://schemas.microsoft.com/office/drawing/2014/main" val="2416655779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2838410484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2991657579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575862941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2705602940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14576113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3441482656"/>
                    </a:ext>
                  </a:extLst>
                </a:gridCol>
                <a:gridCol w="1172261">
                  <a:extLst>
                    <a:ext uri="{9D8B030D-6E8A-4147-A177-3AD203B41FA5}">
                      <a16:colId xmlns:a16="http://schemas.microsoft.com/office/drawing/2014/main" val="432243734"/>
                    </a:ext>
                  </a:extLst>
                </a:gridCol>
              </a:tblGrid>
              <a:tr h="39593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Response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70339"/>
                  </a:ext>
                </a:extLst>
              </a:tr>
              <a:tr h="3959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29751"/>
                  </a:ext>
                </a:extLst>
              </a:tr>
              <a:tr h="39593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90.8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17123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76.8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DDBF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A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92899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98.1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43291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10520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96.1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1621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93.2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269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A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75.8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DDBF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91425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EC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B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A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436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C18888-39C5-4989-99CA-4225EE00A584}"/>
              </a:ext>
            </a:extLst>
          </p:cNvPr>
          <p:cNvSpPr txBox="1"/>
          <p:nvPr/>
        </p:nvSpPr>
        <p:spPr>
          <a:xfrm>
            <a:off x="234695" y="5994067"/>
            <a:ext cx="3139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5% or less in gray,</a:t>
            </a:r>
          </a:p>
          <a:p>
            <a:r>
              <a:rPr lang="en-US" sz="1600" dirty="0"/>
              <a:t>modal response in bold and shaded</a:t>
            </a:r>
          </a:p>
        </p:txBody>
      </p:sp>
      <p:sp>
        <p:nvSpPr>
          <p:cNvPr id="4" name="Oval 3"/>
          <p:cNvSpPr/>
          <p:nvPr/>
        </p:nvSpPr>
        <p:spPr>
          <a:xfrm>
            <a:off x="3731107" y="5208746"/>
            <a:ext cx="1240077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33761" y="4411249"/>
            <a:ext cx="1240077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9" idx="2"/>
          </p:cNvCxnSpPr>
          <p:nvPr/>
        </p:nvCxnSpPr>
        <p:spPr>
          <a:xfrm flipV="1">
            <a:off x="8467595" y="4608541"/>
            <a:ext cx="2266166" cy="120041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588152" y="3223364"/>
            <a:ext cx="1240077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27518" y="5611660"/>
            <a:ext cx="1240077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6"/>
          </p:cNvCxnSpPr>
          <p:nvPr/>
        </p:nvCxnSpPr>
        <p:spPr>
          <a:xfrm flipV="1">
            <a:off x="4971184" y="3420657"/>
            <a:ext cx="4616968" cy="19853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685705" y="3648750"/>
            <a:ext cx="1240077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80587" y="3236423"/>
            <a:ext cx="1164728" cy="39458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39" idx="3"/>
          </p:cNvCxnSpPr>
          <p:nvPr/>
        </p:nvCxnSpPr>
        <p:spPr>
          <a:xfrm flipV="1">
            <a:off x="4855923" y="3573222"/>
            <a:ext cx="195234" cy="2253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orange triangle png transparent background">
            <a:extLst>
              <a:ext uri="{FF2B5EF4-FFF2-40B4-BE49-F238E27FC236}">
                <a16:creationId xmlns:a16="http://schemas.microsoft.com/office/drawing/2014/main" id="{8CCCB879-AC73-408C-A781-413DE947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7" y="5226142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Image result for red x transparent">
            <a:extLst>
              <a:ext uri="{FF2B5EF4-FFF2-40B4-BE49-F238E27FC236}">
                <a16:creationId xmlns:a16="http://schemas.microsoft.com/office/drawing/2014/main" id="{3CC7E1E3-347F-4305-9307-30FE6B70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7" y="5678059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orange triangle png transparent background">
            <a:extLst>
              <a:ext uri="{FF2B5EF4-FFF2-40B4-BE49-F238E27FC236}">
                <a16:creationId xmlns:a16="http://schemas.microsoft.com/office/drawing/2014/main" id="{71CE9924-A1F9-43D9-8B18-76D7D578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79" y="2070272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Image result for red x transparent">
            <a:extLst>
              <a:ext uri="{FF2B5EF4-FFF2-40B4-BE49-F238E27FC236}">
                <a16:creationId xmlns:a16="http://schemas.microsoft.com/office/drawing/2014/main" id="{675517A0-6789-4F50-BFD6-7A9018D6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72" y="2070272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Identification for AE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726CD4-0A09-41A8-8714-6630B1E05EB9}"/>
              </a:ext>
            </a:extLst>
          </p:cNvPr>
          <p:cNvGraphicFramePr>
            <a:graphicFrameLocks noGrp="1"/>
          </p:cNvGraphicFramePr>
          <p:nvPr/>
        </p:nvGraphicFramePr>
        <p:xfrm>
          <a:off x="235321" y="2042319"/>
          <a:ext cx="11721358" cy="3962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9535">
                  <a:extLst>
                    <a:ext uri="{9D8B030D-6E8A-4147-A177-3AD203B41FA5}">
                      <a16:colId xmlns:a16="http://schemas.microsoft.com/office/drawing/2014/main" val="296808317"/>
                    </a:ext>
                  </a:extLst>
                </a:gridCol>
                <a:gridCol w="1236839">
                  <a:extLst>
                    <a:ext uri="{9D8B030D-6E8A-4147-A177-3AD203B41FA5}">
                      <a16:colId xmlns:a16="http://schemas.microsoft.com/office/drawing/2014/main" val="2859830876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704842621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3017397387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696972344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46732417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148863998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936664254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31417535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4078964986"/>
                    </a:ext>
                  </a:extLst>
                </a:gridCol>
              </a:tblGrid>
              <a:tr h="38417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Response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71368"/>
                  </a:ext>
                </a:extLst>
              </a:tr>
              <a:tr h="3841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43210"/>
                  </a:ext>
                </a:extLst>
              </a:tr>
              <a:tr h="38417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76.6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57873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B8E6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56675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58132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41.3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7176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40.5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B8E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51695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47.2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8968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9541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29.8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25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C1FFD1B-2788-4C59-AA6D-1200D55A3918}"/>
              </a:ext>
            </a:extLst>
          </p:cNvPr>
          <p:cNvSpPr txBox="1"/>
          <p:nvPr/>
        </p:nvSpPr>
        <p:spPr>
          <a:xfrm>
            <a:off x="234695" y="5994067"/>
            <a:ext cx="3139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5% or less in gray, </a:t>
            </a:r>
          </a:p>
          <a:p>
            <a:r>
              <a:rPr lang="en-US" sz="1600" dirty="0"/>
              <a:t>modal response in bold and shaded</a:t>
            </a:r>
          </a:p>
        </p:txBody>
      </p:sp>
    </p:spTree>
    <p:extLst>
      <p:ext uri="{BB962C8B-B14F-4D97-AF65-F5344CB8AC3E}">
        <p14:creationId xmlns:p14="http://schemas.microsoft.com/office/powerpoint/2010/main" val="266655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33">
            <a:extLst>
              <a:ext uri="{FF2B5EF4-FFF2-40B4-BE49-F238E27FC236}">
                <a16:creationId xmlns:a16="http://schemas.microsoft.com/office/drawing/2014/main" id="{416FCD76-863B-4258-9279-6ADA36AC94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4792" y="1964397"/>
          <a:ext cx="11026585" cy="158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2067">
                  <a:extLst>
                    <a:ext uri="{9D8B030D-6E8A-4147-A177-3AD203B41FA5}">
                      <a16:colId xmlns:a16="http://schemas.microsoft.com/office/drawing/2014/main" val="4027410981"/>
                    </a:ext>
                  </a:extLst>
                </a:gridCol>
                <a:gridCol w="1163526">
                  <a:extLst>
                    <a:ext uri="{9D8B030D-6E8A-4147-A177-3AD203B41FA5}">
                      <a16:colId xmlns:a16="http://schemas.microsoft.com/office/drawing/2014/main" val="3553937645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1567362468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2155549262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810890239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3263832858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2797404265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2169799537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884354958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val="2308227628"/>
                    </a:ext>
                  </a:extLst>
                </a:gridCol>
              </a:tblGrid>
              <a:tr h="347037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Response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88684"/>
                  </a:ext>
                </a:extLst>
              </a:tr>
              <a:tr h="18245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99265"/>
                  </a:ext>
                </a:extLst>
              </a:tr>
              <a:tr h="347037">
                <a:tc rowSpan="2">
                  <a:txBody>
                    <a:bodyPr/>
                    <a:lstStyle/>
                    <a:p>
                      <a:r>
                        <a:rPr lang="en-US" sz="1500" b="1" dirty="0"/>
                        <a:t>Stimulus</a:t>
                      </a: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76.6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099542"/>
                  </a:ext>
                </a:extLst>
              </a:tr>
              <a:tr h="347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27.4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2091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499360" y="2743269"/>
            <a:ext cx="8962017" cy="790575"/>
          </a:xfrm>
          <a:prstGeom prst="round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485900"/>
          </a:xfrm>
        </p:spPr>
        <p:txBody>
          <a:bodyPr/>
          <a:lstStyle/>
          <a:p>
            <a:r>
              <a:rPr lang="en-US" dirty="0"/>
              <a:t>Calculating Overlap Scores (Levy, 2009)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5981" y="4167345"/>
            <a:ext cx="9601200" cy="238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Example: AE listeners’ perception of </a:t>
            </a:r>
            <a:r>
              <a:rPr lang="en-US" sz="2400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pata~paata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How similarly were length templates categorized overall</a:t>
            </a:r>
          </a:p>
          <a:p>
            <a:pPr marL="530352" lvl="1" indent="0">
              <a:buNone/>
            </a:pP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351112" y="2430603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358410" y="2438886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1062763" y="2400861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0022920" y="2368807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905880" y="2434541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756660" y="2446823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651391" y="2445502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517844" y="2434541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3584" y="5024630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 2.8 + 5.2 + 2.8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9864" y="4996825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+ … = 18.7%</a:t>
            </a:r>
          </a:p>
        </p:txBody>
      </p:sp>
      <p:sp>
        <p:nvSpPr>
          <p:cNvPr id="27" name="Oval 26"/>
          <p:cNvSpPr/>
          <p:nvPr/>
        </p:nvSpPr>
        <p:spPr>
          <a:xfrm>
            <a:off x="2990750" y="3135720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19462" y="2756377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236486" y="3138556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405150" y="2749630"/>
            <a:ext cx="674446" cy="842097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534088" y="274119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651112" y="2749631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759121" y="2754344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805435" y="2754344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2" grpId="0"/>
      <p:bldP spid="23" grpId="0"/>
      <p:bldP spid="27" grpId="0" animBg="1"/>
      <p:bldP spid="30" grpId="0" animBg="1"/>
      <p:bldP spid="32" grpId="0" animBg="1"/>
      <p:bldP spid="36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734"/>
            <a:ext cx="9601200" cy="747346"/>
          </a:xfrm>
        </p:spPr>
        <p:txBody>
          <a:bodyPr/>
          <a:lstStyle/>
          <a:p>
            <a:r>
              <a:rPr lang="en-US" dirty="0"/>
              <a:t>Results: Overlap Scores for AE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6300" y="1289138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8900" y="1289138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7C62A3-A255-47A2-8371-415A26099C12}"/>
              </a:ext>
            </a:extLst>
          </p:cNvPr>
          <p:cNvGraphicFramePr>
            <a:graphicFrameLocks noGrp="1"/>
          </p:cNvGraphicFramePr>
          <p:nvPr/>
        </p:nvGraphicFramePr>
        <p:xfrm>
          <a:off x="235321" y="1091555"/>
          <a:ext cx="11721358" cy="3962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9535">
                  <a:extLst>
                    <a:ext uri="{9D8B030D-6E8A-4147-A177-3AD203B41FA5}">
                      <a16:colId xmlns:a16="http://schemas.microsoft.com/office/drawing/2014/main" val="296808317"/>
                    </a:ext>
                  </a:extLst>
                </a:gridCol>
                <a:gridCol w="1236839">
                  <a:extLst>
                    <a:ext uri="{9D8B030D-6E8A-4147-A177-3AD203B41FA5}">
                      <a16:colId xmlns:a16="http://schemas.microsoft.com/office/drawing/2014/main" val="2859830876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704842621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3017397387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696972344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46732417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148863998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2936664254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31417535"/>
                    </a:ext>
                  </a:extLst>
                </a:gridCol>
                <a:gridCol w="1189373">
                  <a:extLst>
                    <a:ext uri="{9D8B030D-6E8A-4147-A177-3AD203B41FA5}">
                      <a16:colId xmlns:a16="http://schemas.microsoft.com/office/drawing/2014/main" val="4078964986"/>
                    </a:ext>
                  </a:extLst>
                </a:gridCol>
              </a:tblGrid>
              <a:tr h="38417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71368"/>
                  </a:ext>
                </a:extLst>
              </a:tr>
              <a:tr h="3841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43210"/>
                  </a:ext>
                </a:extLst>
              </a:tr>
              <a:tr h="38417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457873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56675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658132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27176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BFBFB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751695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828968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69541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82D1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50253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D41803A-1D1D-45F1-A4FC-E9030BB4556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93" y="1880987"/>
            <a:ext cx="9546336" cy="319125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18356" y="2329842"/>
            <a:ext cx="801666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8356" y="2730675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9015" y="313150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73442" y="4737971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26489" y="430164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57148" y="471291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73442" y="390338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07071" y="2730675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8828" y="5410864"/>
            <a:ext cx="763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Prediction:  	</a:t>
            </a:r>
            <a:r>
              <a:rPr lang="en-US" sz="2400" dirty="0" err="1"/>
              <a:t>p</a:t>
            </a:r>
            <a:r>
              <a:rPr lang="en-US" sz="2400" b="1" u="sng" dirty="0" err="1"/>
              <a:t>a</a:t>
            </a:r>
            <a:r>
              <a:rPr lang="en-US" sz="2400" dirty="0" err="1"/>
              <a:t>ta~p</a:t>
            </a:r>
            <a:r>
              <a:rPr lang="en-US" sz="2400" b="1" u="sng" dirty="0" err="1"/>
              <a:t>aa</a:t>
            </a:r>
            <a:r>
              <a:rPr lang="en-US" sz="2400" dirty="0" err="1"/>
              <a:t>ta</a:t>
            </a:r>
            <a:r>
              <a:rPr lang="en-US" sz="2400" dirty="0"/>
              <a:t> will be easiest (18.7% overlap)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paa</a:t>
            </a:r>
            <a:r>
              <a:rPr lang="en-US" sz="2400" b="1" u="sng" dirty="0" err="1"/>
              <a:t>t</a:t>
            </a:r>
            <a:r>
              <a:rPr lang="en-US" sz="2400" dirty="0" err="1"/>
              <a:t>a~paa</a:t>
            </a:r>
            <a:r>
              <a:rPr lang="en-US" sz="2400" b="1" u="sng" dirty="0" err="1"/>
              <a:t>tt</a:t>
            </a:r>
            <a:r>
              <a:rPr lang="en-US" sz="2400" dirty="0" err="1"/>
              <a:t>a</a:t>
            </a:r>
            <a:r>
              <a:rPr lang="en-US" sz="2400" dirty="0"/>
              <a:t> will be hardest (91.7% overlap)</a:t>
            </a:r>
          </a:p>
        </p:txBody>
      </p:sp>
    </p:spTree>
    <p:extLst>
      <p:ext uri="{BB962C8B-B14F-4D97-AF65-F5344CB8AC3E}">
        <p14:creationId xmlns:p14="http://schemas.microsoft.com/office/powerpoint/2010/main" val="4715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07734"/>
            <a:ext cx="10153650" cy="74734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Overlap Scores for Japanese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6300" y="11263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8900" y="11263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783999-7317-4E81-B98E-8A2BC9FFFF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95" y="1126300"/>
          <a:ext cx="11722609" cy="3962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3192">
                  <a:extLst>
                    <a:ext uri="{9D8B030D-6E8A-4147-A177-3AD203B41FA5}">
                      <a16:colId xmlns:a16="http://schemas.microsoft.com/office/drawing/2014/main" val="981020449"/>
                    </a:ext>
                  </a:extLst>
                </a:gridCol>
                <a:gridCol w="1204857">
                  <a:extLst>
                    <a:ext uri="{9D8B030D-6E8A-4147-A177-3AD203B41FA5}">
                      <a16:colId xmlns:a16="http://schemas.microsoft.com/office/drawing/2014/main" val="3895941126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2416655779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2838410484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2991657579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575862941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2705602940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14576113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3441482656"/>
                    </a:ext>
                  </a:extLst>
                </a:gridCol>
                <a:gridCol w="1188070">
                  <a:extLst>
                    <a:ext uri="{9D8B030D-6E8A-4147-A177-3AD203B41FA5}">
                      <a16:colId xmlns:a16="http://schemas.microsoft.com/office/drawing/2014/main" val="432243734"/>
                    </a:ext>
                  </a:extLst>
                </a:gridCol>
              </a:tblGrid>
              <a:tr h="39593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70339"/>
                  </a:ext>
                </a:extLst>
              </a:tr>
              <a:tr h="3959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29751"/>
                  </a:ext>
                </a:extLst>
              </a:tr>
              <a:tr h="39593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Stimulus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717123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392899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943291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110520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1621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7269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91425"/>
                  </a:ext>
                </a:extLst>
              </a:tr>
              <a:tr h="3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paattaa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C1A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4366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28BD226-47AC-4D11-9A94-E9161A0CEE6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15" y="1910891"/>
            <a:ext cx="9546336" cy="31912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8356" y="2342368"/>
            <a:ext cx="801666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8356" y="2743201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9015" y="3144034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73442" y="4750497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26489" y="4314174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57148" y="4725444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73442" y="3915914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07071" y="2743201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828" y="5410864"/>
            <a:ext cx="793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Prediction:  	</a:t>
            </a:r>
            <a:r>
              <a:rPr lang="en-US" sz="2400" dirty="0" err="1"/>
              <a:t>p</a:t>
            </a:r>
            <a:r>
              <a:rPr lang="en-US" sz="2400" b="1" u="sng" dirty="0" err="1"/>
              <a:t>a</a:t>
            </a:r>
            <a:r>
              <a:rPr lang="en-US" sz="2400" dirty="0" err="1"/>
              <a:t>ta~p</a:t>
            </a:r>
            <a:r>
              <a:rPr lang="en-US" sz="2400" b="1" u="sng" dirty="0" err="1"/>
              <a:t>aa</a:t>
            </a:r>
            <a:r>
              <a:rPr lang="en-US" sz="2400" dirty="0" err="1"/>
              <a:t>ta</a:t>
            </a:r>
            <a:r>
              <a:rPr lang="en-US" sz="2400" dirty="0"/>
              <a:t> will be easiest (0.0% overlap)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paa</a:t>
            </a:r>
            <a:r>
              <a:rPr lang="en-US" sz="2400" b="1" u="sng" dirty="0" err="1"/>
              <a:t>t</a:t>
            </a:r>
            <a:r>
              <a:rPr lang="en-US" sz="2400" dirty="0" err="1"/>
              <a:t>aa~paa</a:t>
            </a:r>
            <a:r>
              <a:rPr lang="en-US" sz="2400" b="1" u="sng" dirty="0" err="1"/>
              <a:t>tt</a:t>
            </a:r>
            <a:r>
              <a:rPr lang="en-US" sz="2400" dirty="0" err="1"/>
              <a:t>aa</a:t>
            </a:r>
            <a:r>
              <a:rPr lang="en-US" sz="2400" dirty="0"/>
              <a:t> will be hardest (70.5% overlap)</a:t>
            </a:r>
          </a:p>
        </p:txBody>
      </p:sp>
      <p:pic>
        <p:nvPicPr>
          <p:cNvPr id="17" name="Picture 16" descr="Image result for orange triangle png transparent background">
            <a:extLst>
              <a:ext uri="{FF2B5EF4-FFF2-40B4-BE49-F238E27FC236}">
                <a16:creationId xmlns:a16="http://schemas.microsoft.com/office/drawing/2014/main" id="{12E147D6-3176-4868-AE6A-D62CDB6F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" y="4314174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Image result for red x transparent">
            <a:extLst>
              <a:ext uri="{FF2B5EF4-FFF2-40B4-BE49-F238E27FC236}">
                <a16:creationId xmlns:a16="http://schemas.microsoft.com/office/drawing/2014/main" id="{A338902F-83A5-419D-AD42-7259D1A0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" y="4766091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orange triangle png transparent background">
            <a:extLst>
              <a:ext uri="{FF2B5EF4-FFF2-40B4-BE49-F238E27FC236}">
                <a16:creationId xmlns:a16="http://schemas.microsoft.com/office/drawing/2014/main" id="{38FF9133-C372-4AD5-B6D6-6D464A22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41" y="1158304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Image result for red x transparent">
            <a:extLst>
              <a:ext uri="{FF2B5EF4-FFF2-40B4-BE49-F238E27FC236}">
                <a16:creationId xmlns:a16="http://schemas.microsoft.com/office/drawing/2014/main" id="{B4002068-A01A-4BF1-8164-94AF4A38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434" y="1158304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8139-7F71-4B5A-902E-A97D37AC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636E-462D-4C80-90F6-11574E3AB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750A-3F01-4446-A900-1D4485C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C80C-748F-4B7B-BE55-C438A05A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D5BD-B7D2-47BC-99B9-C1253F95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1" y="1344304"/>
            <a:ext cx="2176818" cy="4976805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8 length templates (</a:t>
            </a:r>
            <a:r>
              <a:rPr lang="en-US" i="1" dirty="0" err="1"/>
              <a:t>pata</a:t>
            </a:r>
            <a:r>
              <a:rPr lang="en-US" i="1" dirty="0"/>
              <a:t>, </a:t>
            </a:r>
            <a:r>
              <a:rPr lang="en-US" i="1" dirty="0" err="1"/>
              <a:t>paata</a:t>
            </a:r>
            <a:r>
              <a:rPr lang="en-US" i="1" dirty="0"/>
              <a:t>, </a:t>
            </a:r>
            <a:r>
              <a:rPr lang="en-US" i="1" dirty="0" err="1"/>
              <a:t>patta</a:t>
            </a:r>
            <a:r>
              <a:rPr lang="en-US" i="1" dirty="0"/>
              <a:t>, </a:t>
            </a:r>
            <a:r>
              <a:rPr lang="en-US" i="1" dirty="0" err="1"/>
              <a:t>pataa</a:t>
            </a:r>
            <a:r>
              <a:rPr lang="en-US" i="1" dirty="0"/>
              <a:t>, </a:t>
            </a:r>
            <a:r>
              <a:rPr lang="en-US" i="1" dirty="0" err="1"/>
              <a:t>paataa</a:t>
            </a:r>
            <a:r>
              <a:rPr lang="en-US" i="1" dirty="0"/>
              <a:t>, </a:t>
            </a:r>
            <a:r>
              <a:rPr lang="en-US" i="1" dirty="0" err="1"/>
              <a:t>pattaa</a:t>
            </a:r>
            <a:r>
              <a:rPr lang="en-US" i="1" dirty="0"/>
              <a:t>, </a:t>
            </a:r>
            <a:r>
              <a:rPr lang="en-US" i="1" dirty="0" err="1"/>
              <a:t>paatta</a:t>
            </a:r>
            <a:r>
              <a:rPr lang="en-US" i="1" dirty="0"/>
              <a:t>, </a:t>
            </a:r>
            <a:r>
              <a:rPr lang="en-US" i="1" dirty="0" err="1"/>
              <a:t>paattaa</a:t>
            </a:r>
            <a:r>
              <a:rPr lang="en-US" dirty="0"/>
              <a:t>)</a:t>
            </a:r>
          </a:p>
          <a:p>
            <a:pPr marL="285750" indent="-285750"/>
            <a:r>
              <a:rPr lang="en-US" dirty="0"/>
              <a:t>3 female voices</a:t>
            </a:r>
          </a:p>
          <a:p>
            <a:pPr marL="285750" indent="-285750"/>
            <a:r>
              <a:rPr lang="en-US" dirty="0"/>
              <a:t>3 contexts (</a:t>
            </a:r>
            <a:r>
              <a:rPr lang="en-US" i="1" dirty="0" err="1"/>
              <a:t>pata</a:t>
            </a:r>
            <a:r>
              <a:rPr lang="en-US" dirty="0"/>
              <a:t>, tiki, </a:t>
            </a:r>
            <a:r>
              <a:rPr lang="en-US" dirty="0" err="1"/>
              <a:t>kupu</a:t>
            </a:r>
            <a:r>
              <a:rPr lang="en-US" dirty="0"/>
              <a:t>), 1 per slide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8270-D25C-469E-A1B1-6D0EE0FC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2C620-D0AF-496D-80DF-5661FA97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6" y="1399955"/>
            <a:ext cx="9376955" cy="53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BD8-CAC7-4430-970F-A7883D5A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Segmental bias in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D07D-0902-4884-BFA9-317CE2474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Non-native/L2 speech perception models focus (almost exclusively) on segmental perception:</a:t>
            </a:r>
          </a:p>
          <a:p>
            <a:pPr lvl="1"/>
            <a:r>
              <a:rPr lang="nb-NO" dirty="0"/>
              <a:t>SLM (Flege, 1995)</a:t>
            </a:r>
          </a:p>
          <a:p>
            <a:pPr lvl="1"/>
            <a:r>
              <a:rPr lang="nb-NO" dirty="0"/>
              <a:t>PAM (Best, 1995)</a:t>
            </a:r>
          </a:p>
          <a:p>
            <a:pPr lvl="1"/>
            <a:r>
              <a:rPr lang="nb-NO" dirty="0"/>
              <a:t>PAM-L2 (Best &amp; Tyler, 2007)</a:t>
            </a:r>
          </a:p>
          <a:p>
            <a:pPr lvl="1"/>
            <a:r>
              <a:rPr lang="nb-NO" dirty="0"/>
              <a:t>L2LP (Escudero, 2005)</a:t>
            </a:r>
          </a:p>
          <a:p>
            <a:r>
              <a:rPr lang="en-US" dirty="0"/>
              <a:t>As a result, perception tasks used to predict learners’ difficulties with L2 contrasts were originally designed for </a:t>
            </a:r>
            <a:r>
              <a:rPr lang="en-US" dirty="0" err="1"/>
              <a:t>segmentals</a:t>
            </a:r>
            <a:endParaRPr lang="en-US" dirty="0"/>
          </a:p>
          <a:p>
            <a:pPr lvl="1"/>
            <a:r>
              <a:rPr lang="en-US" dirty="0"/>
              <a:t>Example: Perceptual Assimilation Task was created to examine the assimilation of non-native consonants and vowels to L1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B8586-8CD1-46AC-AC53-440877B9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463D-0C40-49C5-98E0-0BB11C78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7B83-D3FF-45EF-8305-53E72F9E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986E6-3FE7-4C50-ADA5-78DD0D68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37BDF-1B56-4312-A563-E8373844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6" y="1399955"/>
            <a:ext cx="9059195" cy="54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Free Classification (JP listeners)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5" y="1540704"/>
            <a:ext cx="11215441" cy="31910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09053" y="2233683"/>
            <a:ext cx="697401" cy="41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9500" y="2233683"/>
            <a:ext cx="40559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cVcV</a:t>
            </a:r>
            <a:r>
              <a:rPr lang="en-US" sz="2400" dirty="0"/>
              <a:t> &amp; </a:t>
            </a:r>
            <a:r>
              <a:rPr lang="en-US" sz="2400" dirty="0" err="1"/>
              <a:t>cVVcV</a:t>
            </a:r>
            <a:r>
              <a:rPr lang="en-US" sz="2400" dirty="0"/>
              <a:t> tokens grouped together 1.4% of the time by Japanese listeners</a:t>
            </a:r>
          </a:p>
        </p:txBody>
      </p:sp>
      <p:pic>
        <p:nvPicPr>
          <p:cNvPr id="9" name="Picture 8" descr="Image result for orange triangle png transparent background">
            <a:extLst>
              <a:ext uri="{FF2B5EF4-FFF2-40B4-BE49-F238E27FC236}">
                <a16:creationId xmlns:a16="http://schemas.microsoft.com/office/drawing/2014/main" id="{D04FFC7A-C95E-48ED-95F8-51C6C292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07" y="3983630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Image result for red x transparent">
            <a:extLst>
              <a:ext uri="{FF2B5EF4-FFF2-40B4-BE49-F238E27FC236}">
                <a16:creationId xmlns:a16="http://schemas.microsoft.com/office/drawing/2014/main" id="{20576065-5514-4679-BCFA-A9618F7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07" y="4371917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orange triangle png transparent background">
            <a:extLst>
              <a:ext uri="{FF2B5EF4-FFF2-40B4-BE49-F238E27FC236}">
                <a16:creationId xmlns:a16="http://schemas.microsoft.com/office/drawing/2014/main" id="{E82F6BDF-C5F2-4629-96C6-78AB733D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587" y="1540704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Image result for red x transparent">
            <a:extLst>
              <a:ext uri="{FF2B5EF4-FFF2-40B4-BE49-F238E27FC236}">
                <a16:creationId xmlns:a16="http://schemas.microsoft.com/office/drawing/2014/main" id="{2A533BEB-179B-4149-8220-F9146B96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57" y="1540704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8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5675" cy="1325563"/>
          </a:xfrm>
        </p:spPr>
        <p:txBody>
          <a:bodyPr/>
          <a:lstStyle/>
          <a:p>
            <a:r>
              <a:rPr lang="en-US" dirty="0"/>
              <a:t>Results: Free Classification (JP listeners)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6" y="1478074"/>
            <a:ext cx="11536821" cy="32824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91848" y="2229634"/>
            <a:ext cx="801666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91848" y="2605415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87663" y="294361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22714" y="4399769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0085" y="4038602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56732" y="4399768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72610" y="3690446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30667" y="2605415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938" y="4943376"/>
            <a:ext cx="9643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Prediction:  	</a:t>
            </a:r>
            <a:r>
              <a:rPr lang="en-US" sz="2400" dirty="0" err="1"/>
              <a:t>p</a:t>
            </a:r>
            <a:r>
              <a:rPr lang="en-US" sz="2400" b="1" u="sng" dirty="0" err="1"/>
              <a:t>a</a:t>
            </a:r>
            <a:r>
              <a:rPr lang="en-US" sz="2400" dirty="0" err="1"/>
              <a:t>ta~p</a:t>
            </a:r>
            <a:r>
              <a:rPr lang="en-US" sz="2400" b="1" u="sng" dirty="0" err="1"/>
              <a:t>aa</a:t>
            </a:r>
            <a:r>
              <a:rPr lang="en-US" sz="2400" dirty="0" err="1"/>
              <a:t>ta</a:t>
            </a:r>
            <a:r>
              <a:rPr lang="en-US" sz="2400" dirty="0"/>
              <a:t> will be easiest (grouped 1.4% of the time)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paa</a:t>
            </a:r>
            <a:r>
              <a:rPr lang="en-US" sz="2400" b="1" u="sng" dirty="0" err="1"/>
              <a:t>t</a:t>
            </a:r>
            <a:r>
              <a:rPr lang="en-US" sz="2400" dirty="0" err="1"/>
              <a:t>aa~paa</a:t>
            </a:r>
            <a:r>
              <a:rPr lang="en-US" sz="2400" b="1" u="sng" dirty="0" err="1"/>
              <a:t>tt</a:t>
            </a:r>
            <a:r>
              <a:rPr lang="en-US" sz="2400" dirty="0" err="1"/>
              <a:t>aa</a:t>
            </a:r>
            <a:r>
              <a:rPr lang="en-US" sz="2400" dirty="0"/>
              <a:t> will be hardest (grouped 57.5% of the time)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paa</a:t>
            </a:r>
            <a:r>
              <a:rPr lang="en-US" sz="2400" b="1" u="sng" dirty="0" err="1"/>
              <a:t>t</a:t>
            </a:r>
            <a:r>
              <a:rPr lang="en-US" sz="2400" dirty="0" err="1"/>
              <a:t>a~paa</a:t>
            </a:r>
            <a:r>
              <a:rPr lang="en-US" sz="2400" b="1" u="sng" dirty="0" err="1"/>
              <a:t>tt</a:t>
            </a:r>
            <a:r>
              <a:rPr lang="en-US" sz="2400" dirty="0" err="1"/>
              <a:t>a</a:t>
            </a:r>
            <a:r>
              <a:rPr lang="en-US" sz="2400" dirty="0"/>
              <a:t> will be 2</a:t>
            </a:r>
            <a:r>
              <a:rPr lang="en-US" sz="2400" baseline="30000" dirty="0"/>
              <a:t>nd</a:t>
            </a:r>
            <a:r>
              <a:rPr lang="en-US" sz="2400" dirty="0"/>
              <a:t> hardest (grouped 51.2% of the time)</a:t>
            </a:r>
          </a:p>
        </p:txBody>
      </p:sp>
      <p:pic>
        <p:nvPicPr>
          <p:cNvPr id="18" name="Picture 17" descr="Image result for orange triangle png transparent background">
            <a:extLst>
              <a:ext uri="{FF2B5EF4-FFF2-40B4-BE49-F238E27FC236}">
                <a16:creationId xmlns:a16="http://schemas.microsoft.com/office/drawing/2014/main" id="{A85E87AE-3951-4047-A777-A687F1E8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98" y="3989893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red x transparent">
            <a:extLst>
              <a:ext uri="{FF2B5EF4-FFF2-40B4-BE49-F238E27FC236}">
                <a16:creationId xmlns:a16="http://schemas.microsoft.com/office/drawing/2014/main" id="{3A2298C9-87BB-4FCB-9343-C9CA7078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98" y="4378180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orange triangle png transparent background">
            <a:extLst>
              <a:ext uri="{FF2B5EF4-FFF2-40B4-BE49-F238E27FC236}">
                <a16:creationId xmlns:a16="http://schemas.microsoft.com/office/drawing/2014/main" id="{0A0D3DB6-E122-49E0-8C3E-C986569F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60" y="1478074"/>
            <a:ext cx="359791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red x transparent">
            <a:extLst>
              <a:ext uri="{FF2B5EF4-FFF2-40B4-BE49-F238E27FC236}">
                <a16:creationId xmlns:a16="http://schemas.microsoft.com/office/drawing/2014/main" id="{0C67CE6E-4E77-4F3D-BB51-D1B5E9BC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674" y="1510792"/>
            <a:ext cx="364653" cy="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Results: Free Classification (AE listeners)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43" y="1525740"/>
            <a:ext cx="11058913" cy="31464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17108" y="2217108"/>
            <a:ext cx="801666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17108" y="2592889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2819" y="2931092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0084" y="4324613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2819" y="3975972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43790" y="4299560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9980" y="3615290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05823" y="2592889"/>
            <a:ext cx="814192" cy="338203"/>
          </a:xfrm>
          <a:prstGeom prst="ellipse">
            <a:avLst/>
          </a:prstGeom>
          <a:solidFill>
            <a:schemeClr val="accent2">
              <a:lumMod val="75000"/>
              <a:alpha val="9804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0938" y="4943376"/>
            <a:ext cx="9496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Prediction:  	</a:t>
            </a:r>
            <a:r>
              <a:rPr lang="en-US" sz="2400" dirty="0" err="1"/>
              <a:t>p</a:t>
            </a:r>
            <a:r>
              <a:rPr lang="en-US" sz="2400" b="1" u="sng" dirty="0" err="1"/>
              <a:t>a</a:t>
            </a:r>
            <a:r>
              <a:rPr lang="en-US" sz="2400" dirty="0" err="1"/>
              <a:t>ta~p</a:t>
            </a:r>
            <a:r>
              <a:rPr lang="en-US" sz="2400" b="1" u="sng" dirty="0" err="1"/>
              <a:t>aa</a:t>
            </a:r>
            <a:r>
              <a:rPr lang="en-US" sz="2400" dirty="0" err="1"/>
              <a:t>ta</a:t>
            </a:r>
            <a:r>
              <a:rPr lang="en-US" sz="2400" dirty="0"/>
              <a:t> will be easiest (grouped 1.4% of the time)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</a:t>
            </a:r>
            <a:r>
              <a:rPr lang="en-US" sz="2400" b="1" u="sng" dirty="0" err="1"/>
              <a:t>tt</a:t>
            </a:r>
            <a:r>
              <a:rPr lang="en-US" sz="2400" dirty="0" err="1"/>
              <a:t>a~pa</a:t>
            </a:r>
            <a:r>
              <a:rPr lang="en-US" sz="2400" b="1" u="sng" dirty="0" err="1"/>
              <a:t>t</a:t>
            </a:r>
            <a:r>
              <a:rPr lang="en-US" sz="2400" dirty="0" err="1"/>
              <a:t>a</a:t>
            </a:r>
            <a:r>
              <a:rPr lang="en-US" sz="2400" dirty="0"/>
              <a:t> will be 2</a:t>
            </a:r>
            <a:r>
              <a:rPr lang="en-US" sz="2400" baseline="30000" dirty="0"/>
              <a:t>nd</a:t>
            </a:r>
            <a:r>
              <a:rPr lang="en-US" sz="2400" dirty="0"/>
              <a:t> hardest (grouped 35.4% of the time)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paa</a:t>
            </a:r>
            <a:r>
              <a:rPr lang="en-US" sz="2400" b="1" u="sng" dirty="0" err="1"/>
              <a:t>t</a:t>
            </a:r>
            <a:r>
              <a:rPr lang="en-US" sz="2400" dirty="0" err="1"/>
              <a:t>a~paa</a:t>
            </a:r>
            <a:r>
              <a:rPr lang="en-US" sz="2400" b="1" u="sng" dirty="0" err="1"/>
              <a:t>tt</a:t>
            </a:r>
            <a:r>
              <a:rPr lang="en-US" sz="2400" dirty="0" err="1"/>
              <a:t>a</a:t>
            </a:r>
            <a:r>
              <a:rPr lang="en-US" sz="2400" dirty="0"/>
              <a:t> will be hardest (grouped 35.6% of the time)</a:t>
            </a:r>
          </a:p>
        </p:txBody>
      </p:sp>
    </p:spTree>
    <p:extLst>
      <p:ext uri="{BB962C8B-B14F-4D97-AF65-F5344CB8AC3E}">
        <p14:creationId xmlns:p14="http://schemas.microsoft.com/office/powerpoint/2010/main" val="30553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1460"/>
          </a:xfrm>
        </p:spPr>
        <p:txBody>
          <a:bodyPr/>
          <a:lstStyle/>
          <a:p>
            <a:r>
              <a:rPr lang="en-US" dirty="0"/>
              <a:t>Results: Free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7260"/>
            <a:ext cx="9601200" cy="4280140"/>
          </a:xfrm>
        </p:spPr>
        <p:txBody>
          <a:bodyPr/>
          <a:lstStyle/>
          <a:p>
            <a:r>
              <a:rPr lang="en-US" sz="2400" dirty="0"/>
              <a:t>Multidimensional Scaling (MDS) visualizes distances between stimuli</a:t>
            </a:r>
          </a:p>
          <a:p>
            <a:r>
              <a:rPr lang="en-US" sz="2400" dirty="0"/>
              <a:t>Best model recreation of observed distances</a:t>
            </a:r>
          </a:p>
          <a:p>
            <a:pPr lvl="1"/>
            <a:r>
              <a:rPr lang="en-US" sz="2200" dirty="0"/>
              <a:t>Ex: X and Y grouped together 90% of the time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9778" y="350270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cVVcVV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9689" y="3515920"/>
            <a:ext cx="1584454" cy="369332"/>
            <a:chOff x="4855335" y="2262320"/>
            <a:chExt cx="1584454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63846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.87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27129" y="4069918"/>
            <a:ext cx="1584454" cy="369332"/>
            <a:chOff x="4855335" y="2262320"/>
            <a:chExt cx="1584454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76406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.85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5615" y="4623916"/>
            <a:ext cx="1584454" cy="369332"/>
            <a:chOff x="4855335" y="2262320"/>
            <a:chExt cx="1584454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97920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.88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09202" y="409498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cVccVV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60352" y="46239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35053" y="3272922"/>
            <a:ext cx="1584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47583" y="308825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4663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0542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67000" y="5669518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270186" y="5606589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36295" y="5601191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50627" y="5612118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74249" y="46270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cVVcVV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24656" y="351592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cVccVV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3581" y="405523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3899" y="57697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cVccVV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90069" y="57723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97878" y="57891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cVVcVV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47991" y="2856374"/>
            <a:ext cx="318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dimension is not sufficient, but 2 dimensions are:</a:t>
            </a:r>
          </a:p>
        </p:txBody>
      </p:sp>
      <p:sp>
        <p:nvSpPr>
          <p:cNvPr id="54" name="Oval 53"/>
          <p:cNvSpPr/>
          <p:nvPr/>
        </p:nvSpPr>
        <p:spPr>
          <a:xfrm>
            <a:off x="10091895" y="3775524"/>
            <a:ext cx="109728" cy="1097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701854" y="4474936"/>
            <a:ext cx="109728" cy="1097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441320" y="4354591"/>
            <a:ext cx="109728" cy="1097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9748434" y="3828081"/>
            <a:ext cx="743919" cy="712922"/>
          </a:xfrm>
          <a:custGeom>
            <a:avLst/>
            <a:gdLst>
              <a:gd name="connsiteX0" fmla="*/ 0 w 743919"/>
              <a:gd name="connsiteY0" fmla="*/ 712922 h 712922"/>
              <a:gd name="connsiteX1" fmla="*/ 387458 w 743919"/>
              <a:gd name="connsiteY1" fmla="*/ 0 h 712922"/>
              <a:gd name="connsiteX2" fmla="*/ 743919 w 743919"/>
              <a:gd name="connsiteY2" fmla="*/ 604434 h 712922"/>
              <a:gd name="connsiteX3" fmla="*/ 0 w 743919"/>
              <a:gd name="connsiteY3" fmla="*/ 712922 h 71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919" h="712922">
                <a:moveTo>
                  <a:pt x="0" y="712922"/>
                </a:moveTo>
                <a:lnTo>
                  <a:pt x="387458" y="0"/>
                </a:lnTo>
                <a:lnTo>
                  <a:pt x="743919" y="604434"/>
                </a:lnTo>
                <a:lnTo>
                  <a:pt x="0" y="712922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538447" y="421533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cVccVV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30614" y="44161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cVccV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923" y="35681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cVVcVV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0" grpId="0"/>
      <p:bldP spid="32" grpId="0" animBg="1"/>
      <p:bldP spid="33" grpId="0"/>
      <p:bldP spid="34" grpId="0"/>
      <p:bldP spid="40" grpId="0" animBg="1"/>
      <p:bldP spid="41" grpId="0" animBg="1"/>
      <p:bldP spid="42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5" grpId="0" animBg="1"/>
      <p:bldP spid="56" grpId="0" animBg="1"/>
      <p:bldP spid="57" grpId="0" animBg="1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421" y="363043"/>
            <a:ext cx="9987264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MDS 3D solution for Japanese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5485" y="6492875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C0A1D-FE8B-493F-80E8-790F6A9E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5" y="1245088"/>
            <a:ext cx="5398160" cy="4045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7F289-4F90-420F-B6D9-FC3F0935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39" y="1245089"/>
            <a:ext cx="5466060" cy="4045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BC8B-4092-4365-BBCF-0B326B9AB149}"/>
              </a:ext>
            </a:extLst>
          </p:cNvPr>
          <p:cNvSpPr txBox="1"/>
          <p:nvPr/>
        </p:nvSpPr>
        <p:spPr>
          <a:xfrm>
            <a:off x="10786758" y="1457713"/>
            <a:ext cx="1304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B701D"/>
                </a:solidFill>
              </a:rPr>
              <a:t>C</a:t>
            </a:r>
            <a:r>
              <a:rPr lang="en-US" u="sng" dirty="0">
                <a:solidFill>
                  <a:srgbClr val="EB701D"/>
                </a:solidFill>
              </a:rPr>
              <a:t>V</a:t>
            </a:r>
            <a:r>
              <a:rPr lang="en-US" dirty="0">
                <a:solidFill>
                  <a:srgbClr val="EB701D"/>
                </a:solidFill>
              </a:rPr>
              <a:t>C</a:t>
            </a:r>
            <a:r>
              <a:rPr lang="en-US" u="sng" dirty="0">
                <a:solidFill>
                  <a:srgbClr val="EB701D"/>
                </a:solidFill>
              </a:rPr>
              <a:t>V</a:t>
            </a:r>
            <a:r>
              <a:rPr lang="en-US" dirty="0"/>
              <a:t> &amp;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u="sng" dirty="0">
                <a:solidFill>
                  <a:srgbClr val="92D050"/>
                </a:solidFill>
              </a:rPr>
              <a:t>V</a:t>
            </a:r>
            <a:r>
              <a:rPr lang="en-US" dirty="0">
                <a:solidFill>
                  <a:srgbClr val="92D050"/>
                </a:solidFill>
              </a:rPr>
              <a:t>CC</a:t>
            </a:r>
            <a:r>
              <a:rPr lang="en-US" u="sng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19239-0A69-432D-9819-58509964E615}"/>
              </a:ext>
            </a:extLst>
          </p:cNvPr>
          <p:cNvSpPr txBox="1"/>
          <p:nvPr/>
        </p:nvSpPr>
        <p:spPr>
          <a:xfrm>
            <a:off x="308958" y="4600964"/>
            <a:ext cx="1304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u="sng" dirty="0">
                <a:solidFill>
                  <a:srgbClr val="7030A0"/>
                </a:solidFill>
              </a:rPr>
              <a:t>VV</a:t>
            </a:r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u="sng" dirty="0">
                <a:solidFill>
                  <a:srgbClr val="7030A0"/>
                </a:solidFill>
              </a:rPr>
              <a:t>V</a:t>
            </a:r>
            <a:r>
              <a:rPr lang="en-US" dirty="0"/>
              <a:t> 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VV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BC15F-9906-4B3D-ADAB-9C7EA1FFC858}"/>
              </a:ext>
            </a:extLst>
          </p:cNvPr>
          <p:cNvSpPr txBox="1"/>
          <p:nvPr/>
        </p:nvSpPr>
        <p:spPr>
          <a:xfrm>
            <a:off x="181441" y="1608630"/>
            <a:ext cx="1304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u="sng" dirty="0">
                <a:solidFill>
                  <a:srgbClr val="0070C0"/>
                </a:solidFill>
              </a:rPr>
              <a:t>VV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u="sng" dirty="0">
                <a:solidFill>
                  <a:srgbClr val="0070C0"/>
                </a:solidFill>
              </a:rPr>
              <a:t>VV</a:t>
            </a:r>
            <a:r>
              <a:rPr lang="en-US" dirty="0"/>
              <a:t> &amp; </a:t>
            </a:r>
            <a:r>
              <a:rPr lang="en-US" dirty="0">
                <a:solidFill>
                  <a:srgbClr val="FF66CC"/>
                </a:solidFill>
              </a:rPr>
              <a:t>C</a:t>
            </a:r>
            <a:r>
              <a:rPr lang="en-US" u="sng" dirty="0">
                <a:solidFill>
                  <a:srgbClr val="FF66CC"/>
                </a:solidFill>
              </a:rPr>
              <a:t>VV</a:t>
            </a:r>
            <a:r>
              <a:rPr lang="en-US" dirty="0">
                <a:solidFill>
                  <a:srgbClr val="FF66CC"/>
                </a:solidFill>
              </a:rPr>
              <a:t>CC</a:t>
            </a:r>
            <a:r>
              <a:rPr lang="en-US" u="sng" dirty="0">
                <a:solidFill>
                  <a:srgbClr val="FF66CC"/>
                </a:solidFill>
              </a:rPr>
              <a:t>VV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CEE4F-6493-4A00-ADAF-187BF923459F}"/>
              </a:ext>
            </a:extLst>
          </p:cNvPr>
          <p:cNvSpPr txBox="1"/>
          <p:nvPr/>
        </p:nvSpPr>
        <p:spPr>
          <a:xfrm>
            <a:off x="10786757" y="4753956"/>
            <a:ext cx="1304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u="sng" dirty="0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u="sng" dirty="0">
                <a:solidFill>
                  <a:srgbClr val="C00000"/>
                </a:solidFill>
              </a:rPr>
              <a:t>VV</a:t>
            </a:r>
            <a:r>
              <a:rPr lang="en-US" dirty="0"/>
              <a:t> &amp; </a:t>
            </a:r>
            <a:r>
              <a:rPr lang="en-US" dirty="0">
                <a:solidFill>
                  <a:srgbClr val="EAB200"/>
                </a:solidFill>
              </a:rPr>
              <a:t>C</a:t>
            </a:r>
            <a:r>
              <a:rPr lang="en-US" u="sng" dirty="0">
                <a:solidFill>
                  <a:srgbClr val="EAB200"/>
                </a:solidFill>
              </a:rPr>
              <a:t>V</a:t>
            </a:r>
            <a:r>
              <a:rPr lang="en-US" dirty="0">
                <a:solidFill>
                  <a:srgbClr val="EAB200"/>
                </a:solidFill>
              </a:rPr>
              <a:t>CC</a:t>
            </a:r>
            <a:r>
              <a:rPr lang="en-US" u="sng" dirty="0">
                <a:solidFill>
                  <a:srgbClr val="EAB200"/>
                </a:solidFill>
              </a:rPr>
              <a:t>VV</a:t>
            </a:r>
          </a:p>
        </p:txBody>
      </p:sp>
    </p:spTree>
    <p:extLst>
      <p:ext uri="{BB962C8B-B14F-4D97-AF65-F5344CB8AC3E}">
        <p14:creationId xmlns:p14="http://schemas.microsoft.com/office/powerpoint/2010/main" val="1402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37" y="400050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MDS 3D solution for AE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/>
        </p:nvGraphicFramePr>
        <p:xfrm>
          <a:off x="532989" y="1384300"/>
          <a:ext cx="5309587" cy="40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/>
        </p:nvGraphicFramePr>
        <p:xfrm>
          <a:off x="6167137" y="1384300"/>
          <a:ext cx="5490300" cy="40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225800" y="1955800"/>
            <a:ext cx="2616776" cy="3124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4600" y="5651500"/>
            <a:ext cx="775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vowel is long (with the exception of two </a:t>
            </a:r>
            <a:r>
              <a:rPr lang="en-US" sz="2400" i="1" dirty="0" err="1"/>
              <a:t>kuppu</a:t>
            </a:r>
            <a:r>
              <a:rPr lang="en-US" sz="2400" dirty="0"/>
              <a:t> tokens)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19753" y="1929833"/>
            <a:ext cx="2737683" cy="3124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48300" y="5080000"/>
            <a:ext cx="139700" cy="571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817100" y="5054033"/>
            <a:ext cx="165100" cy="6617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8139-7F71-4B5A-902E-A97D37AC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636E-462D-4C80-90F6-11574E3AB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750A-3F01-4446-A900-1D4485C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55" y="1474365"/>
            <a:ext cx="5406413" cy="5064547"/>
          </a:xfrm>
        </p:spPr>
        <p:txBody>
          <a:bodyPr>
            <a:normAutofit/>
          </a:bodyPr>
          <a:lstStyle/>
          <a:p>
            <a:r>
              <a:rPr lang="en-US" dirty="0"/>
              <a:t>Instructions:</a:t>
            </a:r>
          </a:p>
          <a:p>
            <a:pPr lvl="1"/>
            <a:r>
              <a:rPr lang="en-US" dirty="0"/>
              <a:t>Click on the robot that said something different.</a:t>
            </a:r>
          </a:p>
          <a:p>
            <a:pPr lvl="1"/>
            <a:r>
              <a:rPr lang="en-US" dirty="0"/>
              <a:t>If all say the same word, click X.</a:t>
            </a:r>
          </a:p>
          <a:p>
            <a:r>
              <a:rPr lang="es-ES" i="0" dirty="0"/>
              <a:t>3 </a:t>
            </a:r>
            <a:r>
              <a:rPr lang="es-ES" i="0" dirty="0" err="1"/>
              <a:t>female</a:t>
            </a:r>
            <a:r>
              <a:rPr lang="es-ES" i="0" dirty="0"/>
              <a:t> </a:t>
            </a:r>
            <a:r>
              <a:rPr lang="es-ES" i="0" dirty="0" err="1"/>
              <a:t>speakers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Conducted online through jsPsych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4589" y="679903"/>
            <a:ext cx="9601200" cy="895662"/>
          </a:xfrm>
        </p:spPr>
        <p:txBody>
          <a:bodyPr/>
          <a:lstStyle/>
          <a:p>
            <a:r>
              <a:rPr lang="en-US" dirty="0"/>
              <a:t>Oddity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34" t="10000" r="21390" b="67978"/>
          <a:stretch/>
        </p:blipFill>
        <p:spPr>
          <a:xfrm>
            <a:off x="6028230" y="2053039"/>
            <a:ext cx="5861154" cy="15102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1562" t="43461" r="21389" b="20938"/>
          <a:stretch/>
        </p:blipFill>
        <p:spPr>
          <a:xfrm>
            <a:off x="6028229" y="2823197"/>
            <a:ext cx="5868649" cy="24415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43418" t="46667" r="44196" b="31913"/>
          <a:stretch/>
        </p:blipFill>
        <p:spPr>
          <a:xfrm>
            <a:off x="7664732" y="3007638"/>
            <a:ext cx="1274164" cy="1469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1689" t="53552" r="22628" b="38470"/>
          <a:stretch/>
        </p:blipFill>
        <p:spPr>
          <a:xfrm>
            <a:off x="10575789" y="3469936"/>
            <a:ext cx="584616" cy="547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97819-C5DF-47C2-9882-7C6674A97CF4}"/>
              </a:ext>
            </a:extLst>
          </p:cNvPr>
          <p:cNvSpPr/>
          <p:nvPr/>
        </p:nvSpPr>
        <p:spPr>
          <a:xfrm>
            <a:off x="569930" y="4017077"/>
            <a:ext cx="5015621" cy="220234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B81AB-9361-41C8-BF0E-F91D11C5A969}"/>
              </a:ext>
            </a:extLst>
          </p:cNvPr>
          <p:cNvSpPr txBox="1">
            <a:spLocks/>
          </p:cNvSpPr>
          <p:nvPr/>
        </p:nvSpPr>
        <p:spPr>
          <a:xfrm>
            <a:off x="588933" y="4118560"/>
            <a:ext cx="4996617" cy="2202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indent="-383540"/>
            <a:r>
              <a:rPr lang="en-US" b="1" u="sng" dirty="0">
                <a:solidFill>
                  <a:srgbClr val="191B0E"/>
                </a:solidFill>
                <a:latin typeface="Franklin Gothic Book"/>
              </a:rPr>
              <a:t>Finnish length </a:t>
            </a:r>
            <a:r>
              <a:rPr lang="en-US" dirty="0">
                <a:solidFill>
                  <a:srgbClr val="191B0E"/>
                </a:solidFill>
                <a:latin typeface="Franklin Gothic Book"/>
              </a:rPr>
              <a:t>: 8</a:t>
            </a:r>
            <a:r>
              <a:rPr lang="en-US" dirty="0">
                <a:latin typeface="Franklin Gothic Book"/>
              </a:rPr>
              <a:t> </a:t>
            </a:r>
            <a:r>
              <a:rPr lang="en-US" dirty="0">
                <a:solidFill>
                  <a:schemeClr val="tx1"/>
                </a:solidFill>
                <a:latin typeface="Franklin Gothic Book"/>
              </a:rPr>
              <a:t>contrasts</a:t>
            </a:r>
            <a:r>
              <a:rPr lang="en-US" dirty="0">
                <a:latin typeface="Franklin Gothic Book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91B0E"/>
                </a:solidFill>
              </a:rPr>
              <a:t>3 contexts: /</a:t>
            </a:r>
            <a:r>
              <a:rPr lang="en-US" sz="1800" dirty="0" err="1">
                <a:solidFill>
                  <a:srgbClr val="191B0E"/>
                </a:solidFill>
              </a:rPr>
              <a:t>pata</a:t>
            </a:r>
            <a:r>
              <a:rPr lang="en-US" sz="1800" dirty="0">
                <a:solidFill>
                  <a:srgbClr val="191B0E"/>
                </a:solidFill>
              </a:rPr>
              <a:t>/, /</a:t>
            </a:r>
            <a:r>
              <a:rPr lang="en-US" sz="1800" dirty="0" err="1">
                <a:solidFill>
                  <a:srgbClr val="191B0E"/>
                </a:solidFill>
              </a:rPr>
              <a:t>tiki</a:t>
            </a:r>
            <a:r>
              <a:rPr lang="en-US" sz="1800" dirty="0">
                <a:solidFill>
                  <a:srgbClr val="191B0E"/>
                </a:solidFill>
              </a:rPr>
              <a:t>/, /</a:t>
            </a:r>
            <a:r>
              <a:rPr lang="en-US" sz="1800" dirty="0" err="1">
                <a:solidFill>
                  <a:srgbClr val="191B0E"/>
                </a:solidFill>
              </a:rPr>
              <a:t>kupu</a:t>
            </a:r>
            <a:r>
              <a:rPr lang="en-US" sz="1800" dirty="0">
                <a:solidFill>
                  <a:srgbClr val="191B0E"/>
                </a:solidFill>
              </a:rPr>
              <a:t>/ (e.g., </a:t>
            </a:r>
            <a:r>
              <a:rPr lang="en-US" sz="1800" dirty="0" err="1">
                <a:solidFill>
                  <a:srgbClr val="191B0E"/>
                </a:solidFill>
              </a:rPr>
              <a:t>pa</a:t>
            </a:r>
            <a:r>
              <a:rPr lang="en-US" sz="1800" b="1" dirty="0" err="1">
                <a:solidFill>
                  <a:srgbClr val="FF0000"/>
                </a:solidFill>
              </a:rPr>
              <a:t>t</a:t>
            </a:r>
            <a:r>
              <a:rPr lang="en-US" sz="1800" dirty="0" err="1">
                <a:solidFill>
                  <a:srgbClr val="191B0E"/>
                </a:solidFill>
              </a:rPr>
              <a:t>a-pa</a:t>
            </a:r>
            <a:r>
              <a:rPr lang="en-US" sz="1800" b="1" dirty="0" err="1">
                <a:solidFill>
                  <a:srgbClr val="FF0000"/>
                </a:solidFill>
              </a:rPr>
              <a:t>tt</a:t>
            </a:r>
            <a:r>
              <a:rPr lang="en-US" sz="1800" dirty="0" err="1">
                <a:solidFill>
                  <a:srgbClr val="191B0E"/>
                </a:solidFill>
              </a:rPr>
              <a:t>a</a:t>
            </a:r>
            <a:r>
              <a:rPr lang="en-US" sz="1800" dirty="0">
                <a:solidFill>
                  <a:srgbClr val="191B0E"/>
                </a:solidFill>
              </a:rPr>
              <a:t>)</a:t>
            </a:r>
            <a:endParaRPr lang="en-US" sz="1800" i="0" dirty="0">
              <a:solidFill>
                <a:srgbClr val="191B0E"/>
              </a:solidFill>
              <a:latin typeface="Franklin Gothic Book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9AD529-CFE8-481E-8665-4F6824530F87}"/>
              </a:ext>
            </a:extLst>
          </p:cNvPr>
          <p:cNvGraphicFramePr>
            <a:graphicFrameLocks noGrp="1"/>
          </p:cNvGraphicFramePr>
          <p:nvPr/>
        </p:nvGraphicFramePr>
        <p:xfrm>
          <a:off x="941855" y="5088918"/>
          <a:ext cx="4040879" cy="94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543">
                  <a:extLst>
                    <a:ext uri="{9D8B030D-6E8A-4147-A177-3AD203B41FA5}">
                      <a16:colId xmlns:a16="http://schemas.microsoft.com/office/drawing/2014/main" val="2710921351"/>
                    </a:ext>
                  </a:extLst>
                </a:gridCol>
                <a:gridCol w="1451254">
                  <a:extLst>
                    <a:ext uri="{9D8B030D-6E8A-4147-A177-3AD203B41FA5}">
                      <a16:colId xmlns:a16="http://schemas.microsoft.com/office/drawing/2014/main" val="2061735991"/>
                    </a:ext>
                  </a:extLst>
                </a:gridCol>
                <a:gridCol w="286903">
                  <a:extLst>
                    <a:ext uri="{9D8B030D-6E8A-4147-A177-3AD203B41FA5}">
                      <a16:colId xmlns:a16="http://schemas.microsoft.com/office/drawing/2014/main" val="126235811"/>
                    </a:ext>
                  </a:extLst>
                </a:gridCol>
                <a:gridCol w="1983179">
                  <a:extLst>
                    <a:ext uri="{9D8B030D-6E8A-4147-A177-3AD203B41FA5}">
                      <a16:colId xmlns:a16="http://schemas.microsoft.com/office/drawing/2014/main" val="264526937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cVcV-cVccV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cVccVV-cVVcVV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2765705223"/>
                  </a:ext>
                </a:extLst>
              </a:tr>
              <a:tr h="2166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cVcV-cVVcV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cVVcV-cVVccV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410639429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cVccV-cVVcV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cVVcVV-cVVccVV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332858424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cVVcV-cVcVV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cVVccV-cVVccVV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0" marR="6350" marT="6350" marB="0" anchor="ctr"/>
                </a:tc>
                <a:extLst>
                  <a:ext uri="{0D108BD9-81ED-4DB2-BD59-A6C34878D82A}">
                    <a16:rowId xmlns:a16="http://schemas.microsoft.com/office/drawing/2014/main" val="15311426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C0AE24-84A3-4CB6-AC0A-D45D9A0AB7DD}"/>
              </a:ext>
            </a:extLst>
          </p:cNvPr>
          <p:cNvSpPr txBox="1"/>
          <p:nvPr/>
        </p:nvSpPr>
        <p:spPr>
          <a:xfrm>
            <a:off x="7776839" y="5500686"/>
            <a:ext cx="287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pata</a:t>
            </a:r>
            <a:r>
              <a:rPr lang="en-US" dirty="0"/>
              <a:t>]-[</a:t>
            </a:r>
            <a:r>
              <a:rPr lang="en-US" dirty="0" err="1"/>
              <a:t>patta</a:t>
            </a:r>
            <a:r>
              <a:rPr lang="en-US" dirty="0"/>
              <a:t>]-[</a:t>
            </a:r>
            <a:r>
              <a:rPr lang="en-US" dirty="0" err="1"/>
              <a:t>pata</a:t>
            </a:r>
            <a:r>
              <a:rPr lang="en-US" dirty="0"/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396D0-0109-4B7C-9859-B5599EFDC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797" y="5415331"/>
            <a:ext cx="540041" cy="540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039233-EF7B-4098-AA89-554A96A61538}"/>
              </a:ext>
            </a:extLst>
          </p:cNvPr>
          <p:cNvSpPr txBox="1"/>
          <p:nvPr/>
        </p:nvSpPr>
        <p:spPr>
          <a:xfrm>
            <a:off x="7776839" y="5521631"/>
            <a:ext cx="287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pata</a:t>
            </a:r>
            <a:r>
              <a:rPr lang="en-US" dirty="0"/>
              <a:t>]-[</a:t>
            </a:r>
            <a:r>
              <a:rPr lang="en-US" dirty="0" err="1"/>
              <a:t>pata</a:t>
            </a:r>
            <a:r>
              <a:rPr lang="en-US" dirty="0"/>
              <a:t>]-[</a:t>
            </a:r>
            <a:r>
              <a:rPr lang="en-US" dirty="0" err="1"/>
              <a:t>pata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6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/>
      <p:bldP spid="2" grpId="0"/>
      <p:bldP spid="2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9807"/>
            <a:ext cx="9601200" cy="841075"/>
          </a:xfrm>
        </p:spPr>
        <p:txBody>
          <a:bodyPr/>
          <a:lstStyle/>
          <a:p>
            <a:r>
              <a:rPr lang="en-US" dirty="0"/>
              <a:t>Results: Discrimination (Oddity Accuracy)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8F658-0B6A-4BAC-963B-EBCA732ED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3" y="1146033"/>
            <a:ext cx="9050013" cy="51251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BE44F-4311-4E25-AF11-296AC8CB0990}"/>
              </a:ext>
            </a:extLst>
          </p:cNvPr>
          <p:cNvSpPr/>
          <p:nvPr/>
        </p:nvSpPr>
        <p:spPr>
          <a:xfrm>
            <a:off x="1661652" y="2592378"/>
            <a:ext cx="875071" cy="324465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9EC10E-AA9C-4BFB-82CE-DCE535A3B40A}"/>
              </a:ext>
            </a:extLst>
          </p:cNvPr>
          <p:cNvSpPr/>
          <p:nvPr/>
        </p:nvSpPr>
        <p:spPr>
          <a:xfrm>
            <a:off x="693174" y="3042205"/>
            <a:ext cx="875071" cy="324465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A044A9-E855-4048-8786-82057C2C1776}"/>
              </a:ext>
            </a:extLst>
          </p:cNvPr>
          <p:cNvSpPr/>
          <p:nvPr/>
        </p:nvSpPr>
        <p:spPr>
          <a:xfrm>
            <a:off x="1568245" y="2186009"/>
            <a:ext cx="968478" cy="324465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430672-57B1-4342-96A5-FB9C181AA2CC}"/>
              </a:ext>
            </a:extLst>
          </p:cNvPr>
          <p:cNvSpPr/>
          <p:nvPr/>
        </p:nvSpPr>
        <p:spPr>
          <a:xfrm>
            <a:off x="1614948" y="3055285"/>
            <a:ext cx="968478" cy="324465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61B31-650F-45C9-994C-58916175BDCB}"/>
              </a:ext>
            </a:extLst>
          </p:cNvPr>
          <p:cNvSpPr txBox="1"/>
          <p:nvPr/>
        </p:nvSpPr>
        <p:spPr>
          <a:xfrm>
            <a:off x="9866670" y="2436382"/>
            <a:ext cx="22122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Consonant length alone is generally harder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7AA236-0944-4985-8C94-34154634A71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610600" y="2302763"/>
            <a:ext cx="1256070" cy="6414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D760A6-E4B2-4847-BDA0-E4274FF5EB42}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2754610"/>
            <a:ext cx="1298506" cy="1754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696C03-BE56-4DC4-BA50-51698005E9EF}"/>
              </a:ext>
            </a:extLst>
          </p:cNvPr>
          <p:cNvCxnSpPr>
            <a:cxnSpLocks/>
          </p:cNvCxnSpPr>
          <p:nvPr/>
        </p:nvCxnSpPr>
        <p:spPr>
          <a:xfrm flipH="1">
            <a:off x="8809703" y="2944215"/>
            <a:ext cx="1123045" cy="6750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E4ED24D-C941-461A-9C4B-B45A5FCA38C8}"/>
              </a:ext>
            </a:extLst>
          </p:cNvPr>
          <p:cNvSpPr txBox="1"/>
          <p:nvPr/>
        </p:nvSpPr>
        <p:spPr>
          <a:xfrm>
            <a:off x="9932748" y="4538658"/>
            <a:ext cx="221225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vowel length (+ another segment change) is generally easier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C8EC50-FED7-4869-8527-A439251BC7C2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8907120" y="4908841"/>
            <a:ext cx="1025628" cy="2915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3203D7-FC00-4CD7-B1D3-75355647E8D0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8907120" y="4453506"/>
            <a:ext cx="1025628" cy="7468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A0BE87-9980-4A7D-A882-ADF52FE3CA54}"/>
              </a:ext>
            </a:extLst>
          </p:cNvPr>
          <p:cNvCxnSpPr>
            <a:cxnSpLocks/>
          </p:cNvCxnSpPr>
          <p:nvPr/>
        </p:nvCxnSpPr>
        <p:spPr>
          <a:xfrm flipH="1">
            <a:off x="8907120" y="5200377"/>
            <a:ext cx="1031808" cy="1622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115B-4B39-4CE5-8F47-07CD0C9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CA0EE-F515-421C-BD8D-F53ADCC5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9495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Finnish has phonemic length for both vowels and consonants: </a:t>
            </a:r>
          </a:p>
          <a:p>
            <a:pPr marL="0" indent="0" algn="ctr" fontAlgn="base">
              <a:buNone/>
            </a:pPr>
            <a:r>
              <a:rPr lang="en-US" dirty="0" err="1"/>
              <a:t>t</a:t>
            </a:r>
            <a:r>
              <a:rPr lang="en-US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/>
              <a:t>i</a:t>
            </a:r>
            <a:r>
              <a:rPr lang="en-US" dirty="0"/>
              <a:t> 'fire’ vs. </a:t>
            </a:r>
            <a:r>
              <a:rPr lang="en-US" dirty="0" err="1"/>
              <a:t>t</a:t>
            </a:r>
            <a:r>
              <a:rPr lang="en-US" dirty="0" err="1">
                <a:solidFill>
                  <a:srgbClr val="FF0000"/>
                </a:solidFill>
              </a:rPr>
              <a:t>uu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/>
              <a:t>i</a:t>
            </a:r>
            <a:r>
              <a:rPr lang="en-US" dirty="0"/>
              <a:t> 'wind’ vs. </a:t>
            </a:r>
            <a:r>
              <a:rPr lang="en-US" dirty="0" err="1"/>
              <a:t>t</a:t>
            </a:r>
            <a:r>
              <a:rPr lang="en-US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olidFill>
                  <a:srgbClr val="0070C0"/>
                </a:solidFill>
              </a:rPr>
              <a:t>ll</a:t>
            </a:r>
            <a:r>
              <a:rPr lang="en-US" dirty="0" err="1"/>
              <a:t>i</a:t>
            </a:r>
            <a:r>
              <a:rPr lang="en-US" dirty="0"/>
              <a:t> 'customs’</a:t>
            </a:r>
          </a:p>
          <a:p>
            <a:pPr marL="0" indent="0" algn="ctr" fontAlgn="base">
              <a:buNone/>
            </a:pPr>
            <a:endParaRPr lang="en-US" sz="1500" dirty="0"/>
          </a:p>
          <a:p>
            <a:pPr fontAlgn="base"/>
            <a:r>
              <a:rPr lang="en-US" dirty="0"/>
              <a:t>How do we predict the extent of naïve listeners' difficulties in perceiving various such length contrasts?</a:t>
            </a:r>
          </a:p>
          <a:p>
            <a:pPr lvl="1" fontAlgn="base"/>
            <a:r>
              <a:rPr lang="en-US" dirty="0"/>
              <a:t>Important for pedagogy in deciding what to focus on and how</a:t>
            </a:r>
          </a:p>
          <a:p>
            <a:pPr lvl="1" fontAlgn="base"/>
            <a:r>
              <a:rPr lang="en-US" dirty="0"/>
              <a:t>Important for theory in understanding how length perception is affected by listeners’ L1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dirty="0"/>
              <a:t>In particular, present study compares these two groups:</a:t>
            </a:r>
          </a:p>
          <a:p>
            <a:pPr lvl="1" fontAlgn="base"/>
            <a:r>
              <a:rPr lang="en-US" dirty="0"/>
              <a:t>L1 Japanese listeners: Also has L1 phonemic length</a:t>
            </a:r>
          </a:p>
          <a:p>
            <a:pPr lvl="1" fontAlgn="base"/>
            <a:r>
              <a:rPr lang="en-US" dirty="0"/>
              <a:t>L1 American English (AE) listeners: No L1 phonemic length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ACEE-CEA1-48A8-BB50-309F2EF8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28A4-3274-4553-9C9D-FE89CCF5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Inter-Task Correlations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2953-4D8F-472C-BCD0-C89C9FDF9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6BA9A-9CA8-438B-98C4-AC65B1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>
            <a:normAutofit fontScale="90000"/>
          </a:bodyPr>
          <a:lstStyle/>
          <a:p>
            <a:r>
              <a:rPr lang="en-US" dirty="0"/>
              <a:t>Japanese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40673" y="965408"/>
          <a:ext cx="8690826" cy="5394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2561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16215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364388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532554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532554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  <a:gridCol w="1532554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3543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Identification</a:t>
                      </a:r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81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70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Contrast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Oddity </a:t>
                      </a:r>
                      <a:r>
                        <a:rPr lang="en-US" sz="1600" b="1" i="1" u="none" strike="noStrike" dirty="0">
                          <a:effectLst/>
                          <a:latin typeface="+mn-lt"/>
                        </a:rPr>
                        <a:t>d'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Overlap Scores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MDS Weighted Distances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Grouping</a:t>
                      </a:r>
                      <a:br>
                        <a:rPr lang="en-US" sz="16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Rates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0.575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cVVccV-cVVccVV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0.155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cVccVV-cVVcVV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0.031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8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658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0.969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-0.888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54994" y="1321392"/>
            <a:ext cx="1501652" cy="5034958"/>
          </a:xfrm>
          <a:prstGeom prst="rect">
            <a:avLst/>
          </a:prstGeom>
          <a:solidFill>
            <a:srgbClr val="F7E8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3014" y="1321392"/>
            <a:ext cx="3053885" cy="5034958"/>
          </a:xfrm>
          <a:prstGeom prst="rect">
            <a:avLst/>
          </a:prstGeom>
          <a:solidFill>
            <a:srgbClr val="F7E8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English Listeners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40673" y="965408"/>
          <a:ext cx="8656555" cy="5394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5413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12602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1359007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3543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Identification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670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Contrast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Oddity </a:t>
                      </a:r>
                      <a:r>
                        <a:rPr lang="en-US" sz="1600" b="1" i="1" u="none" strike="noStrike" dirty="0">
                          <a:effectLst/>
                          <a:latin typeface="+mn-lt"/>
                        </a:rPr>
                        <a:t>d'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Overlap Scores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MDS Weighted Distances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Grouping</a:t>
                      </a:r>
                      <a:br>
                        <a:rPr lang="en-US" sz="16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Rates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0.304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cVVccV-cVVccVV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0.435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cVccVV-cVVcVV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0.490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cVcV-cVccV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0.624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cVVcV-cVcVV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0.629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cVcV-cVVcV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0.689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F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658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400" b="1" i="1" u="none" strike="noStrike" dirty="0">
                          <a:effectLst/>
                        </a:rPr>
                        <a:t>d’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-0.750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18972" y="11438149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5728" y="1320854"/>
            <a:ext cx="1486956" cy="5001470"/>
          </a:xfrm>
          <a:prstGeom prst="rect">
            <a:avLst/>
          </a:prstGeom>
          <a:solidFill>
            <a:srgbClr val="E9F7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63164" y="1346200"/>
            <a:ext cx="3034064" cy="5001470"/>
          </a:xfrm>
          <a:prstGeom prst="rect">
            <a:avLst/>
          </a:prstGeom>
          <a:solidFill>
            <a:srgbClr val="E9F7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547270-49FC-4D6A-A12A-FC0A8553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ED1093-086A-421E-B488-3925B3069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13C3-FAD8-41A8-A8DD-597434B0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19BE-2D4E-4F8E-9826-DE79CBD9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E3EE-0A80-4AA0-9790-12023ABA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Japanese listeners</a:t>
            </a:r>
          </a:p>
          <a:p>
            <a:pPr lvl="1"/>
            <a:r>
              <a:rPr lang="en-US" dirty="0"/>
              <a:t>Generally able to discriminate non-native length contrasts</a:t>
            </a:r>
          </a:p>
          <a:p>
            <a:pPr lvl="1" fontAlgn="base"/>
            <a:r>
              <a:rPr lang="en-US" dirty="0"/>
              <a:t>Difficulties encountered only with forms that are phonotactically marginal (%</a:t>
            </a:r>
            <a:r>
              <a:rPr lang="en-US" dirty="0" err="1"/>
              <a:t>cVVccV</a:t>
            </a:r>
            <a:r>
              <a:rPr lang="en-US" dirty="0"/>
              <a:t>) or illegal (*</a:t>
            </a:r>
            <a:r>
              <a:rPr lang="en-US" dirty="0" err="1"/>
              <a:t>cVVccVV</a:t>
            </a:r>
            <a:r>
              <a:rPr lang="en-US" dirty="0"/>
              <a:t>) in Japanese</a:t>
            </a:r>
          </a:p>
          <a:p>
            <a:pPr lvl="1" fontAlgn="base"/>
            <a:r>
              <a:rPr lang="en-US" dirty="0"/>
              <a:t>Perceptually repaired these by reducing consonant length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American English listeners</a:t>
            </a:r>
          </a:p>
          <a:p>
            <a:pPr lvl="1" fontAlgn="base"/>
            <a:r>
              <a:rPr lang="en-US" dirty="0"/>
              <a:t>Struggled in general</a:t>
            </a:r>
          </a:p>
          <a:p>
            <a:pPr lvl="1" fontAlgn="base"/>
            <a:r>
              <a:rPr lang="en-US" dirty="0"/>
              <a:t>Were near floor on some contrasts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A9B8E-2042-4A8E-8211-801B6AC2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E7E7-FE40-4CB6-9E36-666CE243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between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E454-3DE9-46E5-BDB4-30C33BC9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 order of difficulty was very similar between the two groups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u="sng" dirty="0"/>
              <a:t>For both groups:</a:t>
            </a:r>
          </a:p>
          <a:p>
            <a:pPr fontAlgn="base"/>
            <a:r>
              <a:rPr lang="en-US" dirty="0"/>
              <a:t>Initial vowel length was easiest</a:t>
            </a:r>
          </a:p>
          <a:p>
            <a:pPr fontAlgn="base"/>
            <a:r>
              <a:rPr lang="en-US" dirty="0"/>
              <a:t>Overall, consonant length was more difficult than vowel length</a:t>
            </a:r>
          </a:p>
          <a:p>
            <a:pPr lvl="1" fontAlgn="base"/>
            <a:r>
              <a:rPr lang="en-US" dirty="0"/>
              <a:t>Especially difficult when the surrounding vowels were already long</a:t>
            </a:r>
          </a:p>
          <a:p>
            <a:r>
              <a:rPr lang="en-US" dirty="0" err="1"/>
              <a:t>paa</a:t>
            </a:r>
            <a:r>
              <a:rPr lang="en-US" b="1" u="sng" dirty="0" err="1">
                <a:solidFill>
                  <a:srgbClr val="0070C0"/>
                </a:solidFill>
              </a:rPr>
              <a:t>tt</a:t>
            </a:r>
            <a:r>
              <a:rPr lang="en-US" dirty="0" err="1"/>
              <a:t>aa</a:t>
            </a:r>
            <a:r>
              <a:rPr lang="en-US" dirty="0"/>
              <a:t> ~ </a:t>
            </a:r>
            <a:r>
              <a:rPr lang="en-US" dirty="0" err="1"/>
              <a:t>paa</a:t>
            </a:r>
            <a:r>
              <a:rPr lang="en-US" b="1" u="sng" dirty="0" err="1">
                <a:solidFill>
                  <a:srgbClr val="0070C0"/>
                </a:solidFill>
              </a:rPr>
              <a:t>t</a:t>
            </a:r>
            <a:r>
              <a:rPr lang="en-US" dirty="0" err="1"/>
              <a:t>aa</a:t>
            </a:r>
            <a:r>
              <a:rPr lang="en-US" dirty="0"/>
              <a:t> was harder than </a:t>
            </a:r>
            <a:r>
              <a:rPr lang="en-US" dirty="0" err="1"/>
              <a:t>paatt</a:t>
            </a:r>
            <a:r>
              <a:rPr lang="en-US" b="1" u="sng" dirty="0" err="1">
                <a:solidFill>
                  <a:srgbClr val="0070C0"/>
                </a:solidFill>
              </a:rPr>
              <a:t>aa</a:t>
            </a:r>
            <a:r>
              <a:rPr lang="en-US" dirty="0"/>
              <a:t> ~ </a:t>
            </a:r>
            <a:r>
              <a:rPr lang="en-US" dirty="0" err="1"/>
              <a:t>paatt</a:t>
            </a:r>
            <a:r>
              <a:rPr lang="en-US" b="1" u="sng" dirty="0" err="1">
                <a:solidFill>
                  <a:srgbClr val="0070C0"/>
                </a:solidFill>
              </a:rPr>
              <a:t>a</a:t>
            </a:r>
            <a:endParaRPr lang="en-US" dirty="0"/>
          </a:p>
          <a:p>
            <a:pPr lvl="1" fontAlgn="base"/>
            <a:r>
              <a:rPr lang="en-US" dirty="0"/>
              <a:t>i.e. consonant length was harder than even final vowel length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963B1-C78C-4255-A84D-BC6EE54D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3BE4-1406-4708-BD64-36F155DE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34A6-DEBB-498B-8174-FE62EA9E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/>
              <a:t>How well do Identification and Free Classification tasks predict the discriminability of Finnish length contrasts (as measured with Oddity Task)?</a:t>
            </a:r>
          </a:p>
          <a:p>
            <a:r>
              <a:rPr lang="en-US" dirty="0"/>
              <a:t>Both Identification and Free Classification tasks were highly correlated with discrimination (r = .75 or higher)</a:t>
            </a:r>
          </a:p>
          <a:p>
            <a:pPr lvl="1"/>
            <a:r>
              <a:rPr lang="en-US" dirty="0"/>
              <a:t>Thus, both tasks are suitable for examining length perception by listeners both with and without phonemic length in L1</a:t>
            </a:r>
          </a:p>
          <a:p>
            <a:pPr fontAlgn="base"/>
            <a:r>
              <a:rPr lang="en-US" dirty="0"/>
              <a:t>Free classification task in particular does not require category labels or metalanguage</a:t>
            </a:r>
          </a:p>
          <a:p>
            <a:pPr lvl="1" fontAlgn="base"/>
            <a:r>
              <a:rPr lang="en-US" dirty="0"/>
              <a:t>As such, especially promising for examining the perception of a wide range of non-native phenomena without an L1 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CE025-1C81-4875-B66F-351CB5A9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thank Prof. Isabelle Darcy and the IU L2 Psycholinguistics Lab for their valuable comments and feedback</a:t>
            </a:r>
            <a:endParaRPr lang="en-US" sz="2800" dirty="0"/>
          </a:p>
          <a:p>
            <a:endParaRPr lang="en-US" dirty="0"/>
          </a:p>
          <a:p>
            <a:r>
              <a:rPr lang="en-US" sz="2800" dirty="0"/>
              <a:t>Questions?  Comments?</a:t>
            </a:r>
          </a:p>
          <a:p>
            <a:endParaRPr lang="en-US" dirty="0"/>
          </a:p>
          <a:p>
            <a:r>
              <a:rPr lang="en-US" sz="2800" dirty="0"/>
              <a:t>rflidste@indiana.edu (Ryan Lidster)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8F4A91-9E6C-4BCE-80E3-D58B5FC1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23" y="136525"/>
            <a:ext cx="2340539" cy="12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BDCB-89C8-4B12-9239-BB0396CB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Length</a:t>
            </a:r>
            <a:r>
              <a:rPr lang="es-ES" dirty="0"/>
              <a:t> in </a:t>
            </a:r>
            <a:r>
              <a:rPr lang="es-ES" dirty="0" err="1"/>
              <a:t>Finnish</a:t>
            </a:r>
            <a:r>
              <a:rPr lang="es-ES" dirty="0"/>
              <a:t>, </a:t>
            </a:r>
            <a:r>
              <a:rPr lang="es-ES" dirty="0" err="1"/>
              <a:t>Japanese</a:t>
            </a:r>
            <a:r>
              <a:rPr lang="es-ES" dirty="0"/>
              <a:t>, and English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BD137B-9814-4D58-9EE1-C603EEBC28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269468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250786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888769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01407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Finnish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Japanese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English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6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7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cVVcV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5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cVccV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3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cVcVV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4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cVVcVV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cVccVV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2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cVVccV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8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err="1"/>
                        <a:t>cVVccVV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50001"/>
                  </a:ext>
                </a:extLst>
              </a:tr>
            </a:tbl>
          </a:graphicData>
        </a:graphic>
      </p:graphicFrame>
      <p:pic>
        <p:nvPicPr>
          <p:cNvPr id="1028" name="Picture 4" descr="Image result for png transparent green check mark">
            <a:extLst>
              <a:ext uri="{FF2B5EF4-FFF2-40B4-BE49-F238E27FC236}">
                <a16:creationId xmlns:a16="http://schemas.microsoft.com/office/drawing/2014/main" id="{91FAA663-76EA-40E4-8401-F2804FA6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2344710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ng transparent green check mark">
            <a:extLst>
              <a:ext uri="{FF2B5EF4-FFF2-40B4-BE49-F238E27FC236}">
                <a16:creationId xmlns:a16="http://schemas.microsoft.com/office/drawing/2014/main" id="{DE08E5E7-4BFC-4201-A70B-E0F2FC20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2827588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ng transparent green check mark">
            <a:extLst>
              <a:ext uri="{FF2B5EF4-FFF2-40B4-BE49-F238E27FC236}">
                <a16:creationId xmlns:a16="http://schemas.microsoft.com/office/drawing/2014/main" id="{46E07A05-3F37-4444-8D7E-01D571B6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3356194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ng transparent green check mark">
            <a:extLst>
              <a:ext uri="{FF2B5EF4-FFF2-40B4-BE49-F238E27FC236}">
                <a16:creationId xmlns:a16="http://schemas.microsoft.com/office/drawing/2014/main" id="{FE5D803C-C184-4B57-9669-F9DB811D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3911145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ng transparent green check mark">
            <a:extLst>
              <a:ext uri="{FF2B5EF4-FFF2-40B4-BE49-F238E27FC236}">
                <a16:creationId xmlns:a16="http://schemas.microsoft.com/office/drawing/2014/main" id="{87E00C13-F31B-4064-81C0-8585C47F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48" y="4398954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ng transparent green check mark">
            <a:extLst>
              <a:ext uri="{FF2B5EF4-FFF2-40B4-BE49-F238E27FC236}">
                <a16:creationId xmlns:a16="http://schemas.microsoft.com/office/drawing/2014/main" id="{43DE6061-5903-486B-8D5C-EC7E0C51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7" y="4943733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png transparent green check mark">
            <a:extLst>
              <a:ext uri="{FF2B5EF4-FFF2-40B4-BE49-F238E27FC236}">
                <a16:creationId xmlns:a16="http://schemas.microsoft.com/office/drawing/2014/main" id="{97D12B0E-D153-4CFD-994F-65DE0114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5462818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png transparent green check mark">
            <a:extLst>
              <a:ext uri="{FF2B5EF4-FFF2-40B4-BE49-F238E27FC236}">
                <a16:creationId xmlns:a16="http://schemas.microsoft.com/office/drawing/2014/main" id="{073461C9-DF22-42EC-BAB6-CBC85D90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5" y="5960799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png transparent green check mark">
            <a:extLst>
              <a:ext uri="{FF2B5EF4-FFF2-40B4-BE49-F238E27FC236}">
                <a16:creationId xmlns:a16="http://schemas.microsoft.com/office/drawing/2014/main" id="{4DD14231-6EEC-47CE-AAF0-4CED8D98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1" y="2344710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png transparent green check mark">
            <a:extLst>
              <a:ext uri="{FF2B5EF4-FFF2-40B4-BE49-F238E27FC236}">
                <a16:creationId xmlns:a16="http://schemas.microsoft.com/office/drawing/2014/main" id="{BDA4E93D-7B1A-478E-874D-F3F2D439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1" y="2827588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png transparent green check mark">
            <a:extLst>
              <a:ext uri="{FF2B5EF4-FFF2-40B4-BE49-F238E27FC236}">
                <a16:creationId xmlns:a16="http://schemas.microsoft.com/office/drawing/2014/main" id="{630E41AE-8522-4E68-BC4B-59F2158B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1" y="3356194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ng transparent green check mark">
            <a:extLst>
              <a:ext uri="{FF2B5EF4-FFF2-40B4-BE49-F238E27FC236}">
                <a16:creationId xmlns:a16="http://schemas.microsoft.com/office/drawing/2014/main" id="{A995AD1E-9641-4713-BF3F-4E8A448F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1" y="3911145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png transparent green check mark">
            <a:extLst>
              <a:ext uri="{FF2B5EF4-FFF2-40B4-BE49-F238E27FC236}">
                <a16:creationId xmlns:a16="http://schemas.microsoft.com/office/drawing/2014/main" id="{8434520E-33D1-468B-942B-B7DAA39D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94" y="4398954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ng transparent green check mark">
            <a:extLst>
              <a:ext uri="{FF2B5EF4-FFF2-40B4-BE49-F238E27FC236}">
                <a16:creationId xmlns:a16="http://schemas.microsoft.com/office/drawing/2014/main" id="{DBB9E146-89CD-4309-8CB6-E9878F21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3" y="4943733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Image result for orange triangle png transparent background">
            <a:extLst>
              <a:ext uri="{FF2B5EF4-FFF2-40B4-BE49-F238E27FC236}">
                <a16:creationId xmlns:a16="http://schemas.microsoft.com/office/drawing/2014/main" id="{C65803D9-39D9-44A8-99D9-2693480D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85" y="5465654"/>
            <a:ext cx="472504" cy="4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red x transparent">
            <a:extLst>
              <a:ext uri="{FF2B5EF4-FFF2-40B4-BE49-F238E27FC236}">
                <a16:creationId xmlns:a16="http://schemas.microsoft.com/office/drawing/2014/main" id="{E658724E-E121-4BE8-BF5D-ED55C5DB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59" y="5980694"/>
            <a:ext cx="478889" cy="4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png transparent green check mark">
            <a:extLst>
              <a:ext uri="{FF2B5EF4-FFF2-40B4-BE49-F238E27FC236}">
                <a16:creationId xmlns:a16="http://schemas.microsoft.com/office/drawing/2014/main" id="{D2B4C8B4-1B08-4039-8A04-6645A117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91" y="2366546"/>
            <a:ext cx="472504" cy="4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DA5280-307F-4A14-842E-8D0FE0FA262A}"/>
              </a:ext>
            </a:extLst>
          </p:cNvPr>
          <p:cNvSpPr/>
          <p:nvPr/>
        </p:nvSpPr>
        <p:spPr>
          <a:xfrm>
            <a:off x="8871045" y="4891353"/>
            <a:ext cx="3268640" cy="1431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Clearly, there should</a:t>
            </a:r>
          </a:p>
          <a:p>
            <a:pPr algn="ctr"/>
            <a:r>
              <a:rPr lang="en-US" sz="2400" dirty="0"/>
              <a:t>be a difference.</a:t>
            </a:r>
          </a:p>
          <a:p>
            <a:pPr algn="ctr"/>
            <a:r>
              <a:rPr lang="en-US" sz="2400" dirty="0"/>
              <a:t>But how to predict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E6B73-60EE-4592-A5EA-A6364776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4</a:t>
            </a:fld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9F2D5D-2DDE-4828-8639-AE27FE10770E}"/>
              </a:ext>
            </a:extLst>
          </p:cNvPr>
          <p:cNvCxnSpPr/>
          <p:nvPr/>
        </p:nvCxnSpPr>
        <p:spPr>
          <a:xfrm flipH="1" flipV="1">
            <a:off x="10206156" y="2993882"/>
            <a:ext cx="329916" cy="1897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0F398F-7145-486A-8CD4-03B4BCADA5CB}"/>
              </a:ext>
            </a:extLst>
          </p:cNvPr>
          <p:cNvCxnSpPr/>
          <p:nvPr/>
        </p:nvCxnSpPr>
        <p:spPr>
          <a:xfrm flipH="1" flipV="1">
            <a:off x="8099946" y="3657600"/>
            <a:ext cx="2405419" cy="1233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87F2-3CA1-4575-A4AE-C21D8AD0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 1: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07AA-0A26-4D7C-9811-B06271009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Perceptual Assimilation task:</a:t>
            </a:r>
          </a:p>
          <a:p>
            <a:pPr lvl="1" fontAlgn="base"/>
            <a:r>
              <a:rPr lang="en-US" dirty="0"/>
              <a:t>So and Best (2008) investigated assimilation of tones (still related to L1 prosodic categories)</a:t>
            </a:r>
          </a:p>
          <a:p>
            <a:pPr lvl="1"/>
            <a:r>
              <a:rPr lang="en-US" dirty="0"/>
              <a:t>Interpret in terms of categorization of non-native sounds to L1 sounds</a:t>
            </a:r>
          </a:p>
          <a:p>
            <a:r>
              <a:rPr lang="en-US" dirty="0"/>
              <a:t>But if the labels are transparent enough to be usable </a:t>
            </a:r>
            <a:r>
              <a:rPr lang="en-US" i="1" dirty="0"/>
              <a:t>even for listeners without phonemic length in their L1</a:t>
            </a:r>
            <a:r>
              <a:rPr lang="en-US" dirty="0"/>
              <a:t>...</a:t>
            </a:r>
          </a:p>
          <a:p>
            <a:pPr lvl="1" fontAlgn="base"/>
            <a:r>
              <a:rPr lang="en-US" dirty="0"/>
              <a:t>…an identification task can be implemented and analyzed in the same way as a Perceptual Assimilation task</a:t>
            </a:r>
          </a:p>
          <a:p>
            <a:pPr lvl="1" fontAlgn="base"/>
            <a:r>
              <a:rPr lang="en-US" dirty="0"/>
              <a:t>Use Overlap Scores to calculate overlap between</a:t>
            </a:r>
            <a:r>
              <a:rPr lang="en-US" i="1" dirty="0"/>
              <a:t> </a:t>
            </a:r>
            <a:r>
              <a:rPr lang="en-US" dirty="0"/>
              <a:t>non-native categories (Levy 2009)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DE146-C7D9-4136-B22C-B7A3DABD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481F-0F19-41F1-B63A-6B748A58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task 2: Free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FF95-BB79-4FF4-A24F-D9CD2AE0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One type of similarity judgment task</a:t>
            </a:r>
          </a:p>
          <a:p>
            <a:pPr fontAlgn="base"/>
            <a:r>
              <a:rPr lang="en-US" dirty="0"/>
              <a:t>Originally used in dialectal and accent perception</a:t>
            </a:r>
          </a:p>
          <a:p>
            <a:pPr lvl="1" fontAlgn="base"/>
            <a:r>
              <a:rPr lang="en-US" dirty="0"/>
              <a:t>e.g., Atagi &amp; Bent, 2013; Clopper, 2008</a:t>
            </a:r>
          </a:p>
          <a:p>
            <a:pPr fontAlgn="base"/>
            <a:r>
              <a:rPr lang="en-US" dirty="0"/>
              <a:t>More recently extended to perception of L2 segments</a:t>
            </a:r>
          </a:p>
          <a:p>
            <a:pPr lvl="1" fontAlgn="base"/>
            <a:r>
              <a:rPr lang="en-US" dirty="0"/>
              <a:t>Daidone, Kruger, &amp; Lidster, 2015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Because participants </a:t>
            </a:r>
            <a:r>
              <a:rPr lang="en-US" i="1" dirty="0"/>
              <a:t>make groups without labels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it can be used for participants </a:t>
            </a:r>
            <a:r>
              <a:rPr lang="en-US" i="1" u="sng" dirty="0"/>
              <a:t>with or without</a:t>
            </a:r>
            <a:r>
              <a:rPr lang="en-US" i="1" dirty="0"/>
              <a:t> the</a:t>
            </a:r>
            <a:br>
              <a:rPr lang="en-US" i="1" dirty="0"/>
            </a:br>
            <a:r>
              <a:rPr lang="en-US" i="1" dirty="0"/>
              <a:t>relevant L1 categories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CE468-DB71-4207-94B6-821074C8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73409-BED5-4352-B549-139CF460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79" y="4281730"/>
            <a:ext cx="3042849" cy="180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C179E-186A-4A6B-8B18-C8C20FFD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780" y="755090"/>
            <a:ext cx="3042850" cy="181020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55ABE1C-A0D0-4486-BCC0-5D7970CD105C}"/>
              </a:ext>
            </a:extLst>
          </p:cNvPr>
          <p:cNvSpPr/>
          <p:nvPr/>
        </p:nvSpPr>
        <p:spPr>
          <a:xfrm>
            <a:off x="10171802" y="2739449"/>
            <a:ext cx="484496" cy="1453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5DA4-8141-4C1C-BFF3-9B47F266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65125"/>
            <a:ext cx="10412767" cy="1325563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CFF50C-D847-4403-AC9C-53307F400F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1561" y="1771034"/>
          <a:ext cx="10515600" cy="486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5C3CE1-9005-48FD-9058-086D9D418515}"/>
              </a:ext>
            </a:extLst>
          </p:cNvPr>
          <p:cNvSpPr txBox="1"/>
          <p:nvPr/>
        </p:nvSpPr>
        <p:spPr>
          <a:xfrm>
            <a:off x="5358579" y="373438"/>
            <a:ext cx="63221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well do Identification and Free Classification tasks predict the discriminability of Finnish length contrasts (as measured with an Oddity Task)?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40CAD-2664-4413-A03B-BAEEA9A5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F43C-EEED-40D6-BCC6-C30AD227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C1ED6-A5DF-4021-A837-8520E2194D06}"/>
              </a:ext>
            </a:extLst>
          </p:cNvPr>
          <p:cNvSpPr/>
          <p:nvPr/>
        </p:nvSpPr>
        <p:spPr>
          <a:xfrm>
            <a:off x="8210306" y="1267476"/>
            <a:ext cx="37556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045" lvl="1" indent="-382270"/>
            <a:r>
              <a:rPr lang="en-US" sz="2400" dirty="0">
                <a:solidFill>
                  <a:srgbClr val="191B0E"/>
                </a:solidFill>
              </a:rPr>
              <a:t>Other exclusion criteria: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Heritage speaker of another language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Parents other L1</a:t>
            </a:r>
            <a:endParaRPr lang="en-US" sz="2000" dirty="0"/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Studied any languages with length (for AE group)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Studied phonetics/ phonology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Speech/hearing disorder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Failed the hearing screening 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Failed identification training </a:t>
            </a:r>
          </a:p>
          <a:p>
            <a:pPr marL="685800" lvl="2" indent="-381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</a:rPr>
              <a:t>&gt; 5% Timeouts on the discrimination task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DD987-943A-433D-B3E6-5B0FB4F93414}"/>
              </a:ext>
            </a:extLst>
          </p:cNvPr>
          <p:cNvSpPr/>
          <p:nvPr/>
        </p:nvSpPr>
        <p:spPr>
          <a:xfrm>
            <a:off x="1441481" y="1990817"/>
            <a:ext cx="3078333" cy="11540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28 L1 American English listeners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4E0B4-7667-44AB-876A-3D23414975A9}"/>
              </a:ext>
            </a:extLst>
          </p:cNvPr>
          <p:cNvSpPr/>
          <p:nvPr/>
        </p:nvSpPr>
        <p:spPr>
          <a:xfrm>
            <a:off x="1441482" y="4001294"/>
            <a:ext cx="3078332" cy="11540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29 L1 Japanese listeners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8D03A-69B3-46C4-B0F3-A826035B851F}"/>
              </a:ext>
            </a:extLst>
          </p:cNvPr>
          <p:cNvSpPr txBox="1"/>
          <p:nvPr/>
        </p:nvSpPr>
        <p:spPr>
          <a:xfrm>
            <a:off x="5016563" y="2867915"/>
            <a:ext cx="307833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naïve listeners: </a:t>
            </a:r>
          </a:p>
          <a:p>
            <a:pPr algn="ctr"/>
            <a:r>
              <a:rPr lang="en-US" sz="2400" dirty="0"/>
              <a:t>No participant in either group had knowledge of Finnish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5556F-6222-4066-AD3B-0C06B271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F7-C81C-4941-A889-C1954C1B08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Consent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Hearing Screening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Free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Oddity Discrimination Task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Background Questionnaire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Identification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1591</Words>
  <Application>Microsoft Office PowerPoint</Application>
  <PresentationFormat>Widescreen</PresentationFormat>
  <Paragraphs>639</Paragraphs>
  <Slides>37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Times New Roman</vt:lpstr>
      <vt:lpstr>Wingdings</vt:lpstr>
      <vt:lpstr>Office Theme</vt:lpstr>
      <vt:lpstr>How to predict discriminability of phonemic length contrasts:   Categorization and perceptual similarity of Finnish length by Japanese and American English listeners</vt:lpstr>
      <vt:lpstr>Segmental bias in models</vt:lpstr>
      <vt:lpstr>Phonemic length</vt:lpstr>
      <vt:lpstr>Length in Finnish, Japanese, and English</vt:lpstr>
      <vt:lpstr>Proposed task 1: Identification</vt:lpstr>
      <vt:lpstr>Proposed task 2: Free classification</vt:lpstr>
      <vt:lpstr>Research question</vt:lpstr>
      <vt:lpstr>Participants</vt:lpstr>
      <vt:lpstr>Procedure</vt:lpstr>
      <vt:lpstr>Methods and Results</vt:lpstr>
      <vt:lpstr>Identification</vt:lpstr>
      <vt:lpstr>Identification Task</vt:lpstr>
      <vt:lpstr>Results: Identification for Japanese listeners</vt:lpstr>
      <vt:lpstr>Results: Identification for AE listeners</vt:lpstr>
      <vt:lpstr>Calculating Overlap Scores (Levy, 2009)</vt:lpstr>
      <vt:lpstr>Results: Overlap Scores for AE listeners</vt:lpstr>
      <vt:lpstr>Results: Overlap Scores for Japanese listeners</vt:lpstr>
      <vt:lpstr>Free Classification</vt:lpstr>
      <vt:lpstr>Free Classification</vt:lpstr>
      <vt:lpstr>Free Classification</vt:lpstr>
      <vt:lpstr>Results: Free Classification (JP listeners)</vt:lpstr>
      <vt:lpstr>Results: Free Classification (JP listeners)</vt:lpstr>
      <vt:lpstr>Results: Free Classification (AE listeners)</vt:lpstr>
      <vt:lpstr>Results: Free Classification</vt:lpstr>
      <vt:lpstr>Results: MDS 3D solution for Japanese Listeners</vt:lpstr>
      <vt:lpstr>Results: MDS 3D solution for AE Listeners</vt:lpstr>
      <vt:lpstr>Oddity</vt:lpstr>
      <vt:lpstr>Oddity</vt:lpstr>
      <vt:lpstr>Results: Discrimination (Oddity Accuracy)</vt:lpstr>
      <vt:lpstr>Inter-Task Correlations</vt:lpstr>
      <vt:lpstr>Japanese Listeners</vt:lpstr>
      <vt:lpstr>American English Listeners</vt:lpstr>
      <vt:lpstr>Discussion</vt:lpstr>
      <vt:lpstr>Differences between groups</vt:lpstr>
      <vt:lpstr>Similarities between groups</vt:lpstr>
      <vt:lpstr>Return to Research Question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predict discriminability of phonemic length contrasts: Categorization and perceptual similarity of Finnish length by Japanese and American English listeners</dc:title>
  <dc:creator>Daidone, Danielle Maria</dc:creator>
  <cp:lastModifiedBy>Danielle Daidone</cp:lastModifiedBy>
  <cp:revision>86</cp:revision>
  <dcterms:created xsi:type="dcterms:W3CDTF">2019-06-29T21:35:13Z</dcterms:created>
  <dcterms:modified xsi:type="dcterms:W3CDTF">2019-09-10T15:43:31Z</dcterms:modified>
</cp:coreProperties>
</file>