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6" r:id="rId5"/>
    <p:sldId id="259" r:id="rId6"/>
    <p:sldId id="258" r:id="rId7"/>
    <p:sldId id="260" r:id="rId8"/>
    <p:sldId id="261" r:id="rId9"/>
    <p:sldId id="262" r:id="rId10"/>
    <p:sldId id="263" r:id="rId11"/>
    <p:sldId id="264" r:id="rId12"/>
    <p:sldId id="265" r:id="rId13"/>
    <p:sldId id="266" r:id="rId14"/>
    <p:sldId id="267" r:id="rId15"/>
    <p:sldId id="274" r:id="rId16"/>
    <p:sldId id="276" r:id="rId17"/>
    <p:sldId id="275" r:id="rId18"/>
    <p:sldId id="269" r:id="rId19"/>
    <p:sldId id="282" r:id="rId20"/>
    <p:sldId id="277" r:id="rId21"/>
    <p:sldId id="270" r:id="rId22"/>
    <p:sldId id="279" r:id="rId23"/>
    <p:sldId id="278" r:id="rId24"/>
    <p:sldId id="281" r:id="rId25"/>
    <p:sldId id="280" r:id="rId26"/>
    <p:sldId id="257" r:id="rId27"/>
    <p:sldId id="273" r:id="rId28"/>
    <p:sldId id="27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737"/>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idone, Danielle" userId="aa840f3a-059c-46a5-b57d-9fb0679a09aa" providerId="ADAL" clId="{40421826-0910-46CA-8C6D-56F0C61DA9BA}"/>
    <pc:docChg chg="custSel delSld modSld">
      <pc:chgData name="Daidone, Danielle" userId="aa840f3a-059c-46a5-b57d-9fb0679a09aa" providerId="ADAL" clId="{40421826-0910-46CA-8C6D-56F0C61DA9BA}" dt="2022-03-21T04:49:29.035" v="10" actId="47"/>
      <pc:docMkLst>
        <pc:docMk/>
      </pc:docMkLst>
      <pc:sldChg chg="delSp mod delAnim">
        <pc:chgData name="Daidone, Danielle" userId="aa840f3a-059c-46a5-b57d-9fb0679a09aa" providerId="ADAL" clId="{40421826-0910-46CA-8C6D-56F0C61DA9BA}" dt="2022-03-21T04:49:03.519" v="4" actId="478"/>
        <pc:sldMkLst>
          <pc:docMk/>
          <pc:sldMk cId="1113863659" sldId="269"/>
        </pc:sldMkLst>
        <pc:spChg chg="del">
          <ac:chgData name="Daidone, Danielle" userId="aa840f3a-059c-46a5-b57d-9fb0679a09aa" providerId="ADAL" clId="{40421826-0910-46CA-8C6D-56F0C61DA9BA}" dt="2022-03-21T04:48:59.812" v="0" actId="478"/>
          <ac:spMkLst>
            <pc:docMk/>
            <pc:sldMk cId="1113863659" sldId="269"/>
            <ac:spMk id="5" creationId="{45331978-D1F5-496D-9A7F-FF996F21DF74}"/>
          </ac:spMkLst>
        </pc:spChg>
        <pc:spChg chg="del">
          <ac:chgData name="Daidone, Danielle" userId="aa840f3a-059c-46a5-b57d-9fb0679a09aa" providerId="ADAL" clId="{40421826-0910-46CA-8C6D-56F0C61DA9BA}" dt="2022-03-21T04:49:03.519" v="4" actId="478"/>
          <ac:spMkLst>
            <pc:docMk/>
            <pc:sldMk cId="1113863659" sldId="269"/>
            <ac:spMk id="7" creationId="{2DFCF6A6-5C7F-4A70-B510-999BEC43F2E5}"/>
          </ac:spMkLst>
        </pc:spChg>
        <pc:spChg chg="del">
          <ac:chgData name="Daidone, Danielle" userId="aa840f3a-059c-46a5-b57d-9fb0679a09aa" providerId="ADAL" clId="{40421826-0910-46CA-8C6D-56F0C61DA9BA}" dt="2022-03-21T04:49:02.654" v="3" actId="478"/>
          <ac:spMkLst>
            <pc:docMk/>
            <pc:sldMk cId="1113863659" sldId="269"/>
            <ac:spMk id="9" creationId="{312C4A58-5F6D-45CD-A62B-63006F58F27B}"/>
          </ac:spMkLst>
        </pc:spChg>
        <pc:spChg chg="del">
          <ac:chgData name="Daidone, Danielle" userId="aa840f3a-059c-46a5-b57d-9fb0679a09aa" providerId="ADAL" clId="{40421826-0910-46CA-8C6D-56F0C61DA9BA}" dt="2022-03-21T04:49:02.019" v="2" actId="478"/>
          <ac:spMkLst>
            <pc:docMk/>
            <pc:sldMk cId="1113863659" sldId="269"/>
            <ac:spMk id="11" creationId="{126C816F-F761-4043-BD5F-C514D57123FD}"/>
          </ac:spMkLst>
        </pc:spChg>
        <pc:spChg chg="del">
          <ac:chgData name="Daidone, Danielle" userId="aa840f3a-059c-46a5-b57d-9fb0679a09aa" providerId="ADAL" clId="{40421826-0910-46CA-8C6D-56F0C61DA9BA}" dt="2022-03-21T04:49:00.894" v="1" actId="478"/>
          <ac:spMkLst>
            <pc:docMk/>
            <pc:sldMk cId="1113863659" sldId="269"/>
            <ac:spMk id="13" creationId="{4A8D69FA-90AD-4A92-90DD-6E6E65731E9B}"/>
          </ac:spMkLst>
        </pc:spChg>
      </pc:sldChg>
      <pc:sldChg chg="delSp mod delAnim">
        <pc:chgData name="Daidone, Danielle" userId="aa840f3a-059c-46a5-b57d-9fb0679a09aa" providerId="ADAL" clId="{40421826-0910-46CA-8C6D-56F0C61DA9BA}" dt="2022-03-21T04:49:15.209" v="9" actId="478"/>
        <pc:sldMkLst>
          <pc:docMk/>
          <pc:sldMk cId="3699435122" sldId="277"/>
        </pc:sldMkLst>
        <pc:spChg chg="del">
          <ac:chgData name="Daidone, Danielle" userId="aa840f3a-059c-46a5-b57d-9fb0679a09aa" providerId="ADAL" clId="{40421826-0910-46CA-8C6D-56F0C61DA9BA}" dt="2022-03-21T04:49:12.537" v="5" actId="478"/>
          <ac:spMkLst>
            <pc:docMk/>
            <pc:sldMk cId="3699435122" sldId="277"/>
            <ac:spMk id="5" creationId="{45331978-D1F5-496D-9A7F-FF996F21DF74}"/>
          </ac:spMkLst>
        </pc:spChg>
        <pc:spChg chg="del">
          <ac:chgData name="Daidone, Danielle" userId="aa840f3a-059c-46a5-b57d-9fb0679a09aa" providerId="ADAL" clId="{40421826-0910-46CA-8C6D-56F0C61DA9BA}" dt="2022-03-21T04:49:14.768" v="8" actId="478"/>
          <ac:spMkLst>
            <pc:docMk/>
            <pc:sldMk cId="3699435122" sldId="277"/>
            <ac:spMk id="10" creationId="{EE186397-C308-4F7E-8B7E-506187F5B623}"/>
          </ac:spMkLst>
        </pc:spChg>
        <pc:spChg chg="del">
          <ac:chgData name="Daidone, Danielle" userId="aa840f3a-059c-46a5-b57d-9fb0679a09aa" providerId="ADAL" clId="{40421826-0910-46CA-8C6D-56F0C61DA9BA}" dt="2022-03-21T04:49:13.082" v="6" actId="478"/>
          <ac:spMkLst>
            <pc:docMk/>
            <pc:sldMk cId="3699435122" sldId="277"/>
            <ac:spMk id="15" creationId="{E9C82E1B-7541-4BA5-B1B8-7B0CFE6770DB}"/>
          </ac:spMkLst>
        </pc:spChg>
        <pc:spChg chg="del">
          <ac:chgData name="Daidone, Danielle" userId="aa840f3a-059c-46a5-b57d-9fb0679a09aa" providerId="ADAL" clId="{40421826-0910-46CA-8C6D-56F0C61DA9BA}" dt="2022-03-21T04:49:15.209" v="9" actId="478"/>
          <ac:spMkLst>
            <pc:docMk/>
            <pc:sldMk cId="3699435122" sldId="277"/>
            <ac:spMk id="17" creationId="{6B4DD5B0-1294-4651-837B-E47BBAE73A22}"/>
          </ac:spMkLst>
        </pc:spChg>
        <pc:spChg chg="del">
          <ac:chgData name="Daidone, Danielle" userId="aa840f3a-059c-46a5-b57d-9fb0679a09aa" providerId="ADAL" clId="{40421826-0910-46CA-8C6D-56F0C61DA9BA}" dt="2022-03-21T04:49:13.647" v="7" actId="478"/>
          <ac:spMkLst>
            <pc:docMk/>
            <pc:sldMk cId="3699435122" sldId="277"/>
            <ac:spMk id="19" creationId="{0FD2C8D4-E26B-4A81-8718-FE37D13C4AD7}"/>
          </ac:spMkLst>
        </pc:spChg>
      </pc:sldChg>
      <pc:sldChg chg="del">
        <pc:chgData name="Daidone, Danielle" userId="aa840f3a-059c-46a5-b57d-9fb0679a09aa" providerId="ADAL" clId="{40421826-0910-46CA-8C6D-56F0C61DA9BA}" dt="2022-03-21T04:49:29.035" v="10" actId="47"/>
        <pc:sldMkLst>
          <pc:docMk/>
          <pc:sldMk cId="3050719972" sldId="2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0C4DAF-A5FA-4CA0-B0E6-7A1ECEE6DFAE}" type="datetimeFigureOut">
              <a:rPr lang="en-US" smtClean="0"/>
              <a:t>3/21/2022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F9BAAC-44B0-41B5-A6D8-E8A06A34DFCA}" type="slidenum">
              <a:rPr lang="en-US" smtClean="0"/>
              <a:t>‹#›</a:t>
            </a:fld>
            <a:endParaRPr lang="en-US"/>
          </a:p>
        </p:txBody>
      </p:sp>
    </p:spTree>
    <p:extLst>
      <p:ext uri="{BB962C8B-B14F-4D97-AF65-F5344CB8AC3E}">
        <p14:creationId xmlns:p14="http://schemas.microsoft.com/office/powerpoint/2010/main" val="1101941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UD Digi Kyokasho NP-R" panose="02020400000000000000" pitchFamily="18" charset="-128"/>
                <a:ea typeface="UD Digi Kyokasho NP-R" panose="02020400000000000000" pitchFamily="18" charset="-128"/>
              </a:rPr>
              <a:t>特に初級、中級の授業では発音や聴覚訓練は、有用性は誰もが認める中、後回しにせざるを得ない状況</a:t>
            </a:r>
            <a:endParaRPr lang="en-US" altLang="ja-JP" dirty="0">
              <a:latin typeface="UD Digi Kyokasho NP-R" panose="02020400000000000000" pitchFamily="18" charset="-128"/>
              <a:ea typeface="UD Digi Kyokasho NP-R" panose="02020400000000000000" pitchFamily="18" charset="-128"/>
            </a:endParaRPr>
          </a:p>
          <a:p>
            <a:endParaRPr lang="en-US" dirty="0"/>
          </a:p>
          <a:p>
            <a:r>
              <a:rPr lang="ja-JP" altLang="en-US" dirty="0"/>
              <a:t>留学やインターンシップ等、</a:t>
            </a:r>
            <a:endParaRPr lang="en-US" dirty="0"/>
          </a:p>
        </p:txBody>
      </p:sp>
      <p:sp>
        <p:nvSpPr>
          <p:cNvPr id="4" name="Slide Number Placeholder 3"/>
          <p:cNvSpPr>
            <a:spLocks noGrp="1"/>
          </p:cNvSpPr>
          <p:nvPr>
            <p:ph type="sldNum" sz="quarter" idx="5"/>
          </p:nvPr>
        </p:nvSpPr>
        <p:spPr/>
        <p:txBody>
          <a:bodyPr/>
          <a:lstStyle/>
          <a:p>
            <a:fld id="{8DF9BAAC-44B0-41B5-A6D8-E8A06A34DFCA}" type="slidenum">
              <a:rPr lang="en-US" smtClean="0"/>
              <a:t>2</a:t>
            </a:fld>
            <a:endParaRPr lang="en-US"/>
          </a:p>
        </p:txBody>
      </p:sp>
    </p:spTree>
    <p:extLst>
      <p:ext uri="{BB962C8B-B14F-4D97-AF65-F5344CB8AC3E}">
        <p14:creationId xmlns:p14="http://schemas.microsoft.com/office/powerpoint/2010/main" val="3772131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ja-JP" dirty="0"/>
          </a:p>
          <a:p>
            <a:r>
              <a:rPr lang="ja-JP" altLang="en-US"/>
              <a:t>どうして</a:t>
            </a:r>
            <a:r>
              <a:rPr lang="ja-JP" altLang="en-US" dirty="0"/>
              <a:t>九割　二択問題だから、ランダムでなく、本当にできるようになっているのを確認するため</a:t>
            </a:r>
            <a:endParaRPr lang="en-US" altLang="ja-JP" dirty="0"/>
          </a:p>
          <a:p>
            <a:r>
              <a:rPr lang="ja-JP" altLang="en-US" dirty="0"/>
              <a:t>正確さを求められるタスクになれていない　間違えたら　とまってそのファイルを聞く　</a:t>
            </a:r>
            <a:endParaRPr lang="en-US" dirty="0"/>
          </a:p>
        </p:txBody>
      </p:sp>
      <p:sp>
        <p:nvSpPr>
          <p:cNvPr id="4" name="Slide Number Placeholder 3"/>
          <p:cNvSpPr>
            <a:spLocks noGrp="1"/>
          </p:cNvSpPr>
          <p:nvPr>
            <p:ph type="sldNum" sz="quarter" idx="5"/>
          </p:nvPr>
        </p:nvSpPr>
        <p:spPr/>
        <p:txBody>
          <a:bodyPr/>
          <a:lstStyle/>
          <a:p>
            <a:fld id="{8DF9BAAC-44B0-41B5-A6D8-E8A06A34DFCA}" type="slidenum">
              <a:rPr lang="en-US" smtClean="0"/>
              <a:t>21</a:t>
            </a:fld>
            <a:endParaRPr lang="en-US"/>
          </a:p>
        </p:txBody>
      </p:sp>
    </p:spTree>
    <p:extLst>
      <p:ext uri="{BB962C8B-B14F-4D97-AF65-F5344CB8AC3E}">
        <p14:creationId xmlns:p14="http://schemas.microsoft.com/office/powerpoint/2010/main" val="3386325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ja-JP" dirty="0"/>
          </a:p>
          <a:p>
            <a:r>
              <a:rPr lang="ja-JP" altLang="en-US">
                <a:latin typeface="UD Digi Kyokasho NP-R" panose="02020400000000000000" pitchFamily="18" charset="-128"/>
                <a:ea typeface="UD Digi Kyokasho NP-R" panose="02020400000000000000" pitchFamily="18" charset="-128"/>
              </a:rPr>
              <a:t>導入する文法項目や既習の文法項目を考慮して、訓練の</a:t>
            </a:r>
            <a:endParaRPr lang="en-US" altLang="ja-JP" dirty="0">
              <a:latin typeface="UD Digi Kyokasho NP-R" panose="02020400000000000000" pitchFamily="18" charset="-128"/>
              <a:ea typeface="UD Digi Kyokasho NP-R" panose="02020400000000000000" pitchFamily="18" charset="-128"/>
            </a:endParaRPr>
          </a:p>
          <a:p>
            <a:pPr marL="0" indent="0">
              <a:buNone/>
            </a:pPr>
            <a:r>
              <a:rPr lang="ja-JP" altLang="en-US">
                <a:latin typeface="UD Digi Kyokasho NP-R" panose="02020400000000000000" pitchFamily="18" charset="-128"/>
                <a:ea typeface="UD Digi Kyokasho NP-R" panose="02020400000000000000" pitchFamily="18" charset="-128"/>
              </a:rPr>
              <a:t>  組み立てることが可能</a:t>
            </a:r>
            <a:endParaRPr lang="en-US" altLang="ja-JP" dirty="0">
              <a:latin typeface="UD Digi Kyokasho NP-R" panose="02020400000000000000" pitchFamily="18" charset="-128"/>
              <a:ea typeface="UD Digi Kyokasho NP-R" panose="02020400000000000000" pitchFamily="18" charset="-128"/>
            </a:endParaRPr>
          </a:p>
          <a:p>
            <a:endParaRPr lang="en-US" dirty="0"/>
          </a:p>
        </p:txBody>
      </p:sp>
      <p:sp>
        <p:nvSpPr>
          <p:cNvPr id="4" name="Slide Number Placeholder 3"/>
          <p:cNvSpPr>
            <a:spLocks noGrp="1"/>
          </p:cNvSpPr>
          <p:nvPr>
            <p:ph type="sldNum" sz="quarter" idx="5"/>
          </p:nvPr>
        </p:nvSpPr>
        <p:spPr/>
        <p:txBody>
          <a:bodyPr/>
          <a:lstStyle/>
          <a:p>
            <a:fld id="{8DF9BAAC-44B0-41B5-A6D8-E8A06A34DFCA}" type="slidenum">
              <a:rPr lang="en-US" smtClean="0"/>
              <a:t>22</a:t>
            </a:fld>
            <a:endParaRPr lang="en-US"/>
          </a:p>
        </p:txBody>
      </p:sp>
    </p:spTree>
    <p:extLst>
      <p:ext uri="{BB962C8B-B14F-4D97-AF65-F5344CB8AC3E}">
        <p14:creationId xmlns:p14="http://schemas.microsoft.com/office/powerpoint/2010/main" val="2791912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latin typeface="UD Digi Kyokasho NP-R" panose="02020400000000000000" pitchFamily="18" charset="-128"/>
                <a:ea typeface="UD Digi Kyokasho NP-R" panose="02020400000000000000" pitchFamily="18" charset="-128"/>
              </a:rPr>
              <a:t>ユーザーの使用しやすさに考慮した</a:t>
            </a:r>
            <a:endParaRPr lang="en-US" dirty="0"/>
          </a:p>
        </p:txBody>
      </p:sp>
      <p:sp>
        <p:nvSpPr>
          <p:cNvPr id="4" name="Slide Number Placeholder 3"/>
          <p:cNvSpPr>
            <a:spLocks noGrp="1"/>
          </p:cNvSpPr>
          <p:nvPr>
            <p:ph type="sldNum" sz="quarter" idx="5"/>
          </p:nvPr>
        </p:nvSpPr>
        <p:spPr/>
        <p:txBody>
          <a:bodyPr/>
          <a:lstStyle/>
          <a:p>
            <a:fld id="{8DF9BAAC-44B0-41B5-A6D8-E8A06A34DFCA}" type="slidenum">
              <a:rPr lang="en-US" smtClean="0"/>
              <a:t>23</a:t>
            </a:fld>
            <a:endParaRPr lang="en-US"/>
          </a:p>
        </p:txBody>
      </p:sp>
    </p:spTree>
    <p:extLst>
      <p:ext uri="{BB962C8B-B14F-4D97-AF65-F5344CB8AC3E}">
        <p14:creationId xmlns:p14="http://schemas.microsoft.com/office/powerpoint/2010/main" val="1748261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000"/>
              </a:spcBef>
            </a:pPr>
            <a:r>
              <a:rPr lang="ja-JP" altLang="en-US">
                <a:ea typeface="游ゴシック"/>
              </a:rPr>
              <a:t>学習者は</a:t>
            </a:r>
            <a:r>
              <a:rPr lang="en-US"/>
              <a:t>Forced choice identification</a:t>
            </a:r>
            <a:r>
              <a:rPr lang="en-US" altLang="ja-JP">
                <a:ea typeface="游ゴシック"/>
              </a:rPr>
              <a:t> </a:t>
            </a:r>
            <a:r>
              <a:rPr lang="ja-JP" altLang="en-US">
                <a:ea typeface="游ゴシック"/>
              </a:rPr>
              <a:t>や</a:t>
            </a:r>
            <a:r>
              <a:rPr lang="en-US"/>
              <a:t> Discrimination</a:t>
            </a:r>
            <a:r>
              <a:rPr lang="en-US" altLang="ja-JP">
                <a:ea typeface="游ゴシック"/>
              </a:rPr>
              <a:t> </a:t>
            </a:r>
            <a:r>
              <a:rPr lang="ja-JP" altLang="en-US">
                <a:ea typeface="游ゴシック"/>
              </a:rPr>
              <a:t>などのタスクをこなす。フィードバックがもらえる。</a:t>
            </a:r>
            <a:endParaRPr lang="en-US">
              <a:ea typeface="游ゴシック"/>
              <a:cs typeface="Calibri" panose="020F0502020204030204"/>
            </a:endParaRPr>
          </a:p>
          <a:p>
            <a:endParaRPr lang="en-US">
              <a:cs typeface="Calibri"/>
            </a:endParaRPr>
          </a:p>
        </p:txBody>
      </p:sp>
      <p:sp>
        <p:nvSpPr>
          <p:cNvPr id="4" name="Slide Number Placeholder 3"/>
          <p:cNvSpPr>
            <a:spLocks noGrp="1"/>
          </p:cNvSpPr>
          <p:nvPr>
            <p:ph type="sldNum" sz="quarter" idx="5"/>
          </p:nvPr>
        </p:nvSpPr>
        <p:spPr/>
        <p:txBody>
          <a:bodyPr/>
          <a:lstStyle/>
          <a:p>
            <a:fld id="{8DF9BAAC-44B0-41B5-A6D8-E8A06A34DFCA}" type="slidenum">
              <a:rPr lang="en-US" smtClean="0"/>
              <a:t>3</a:t>
            </a:fld>
            <a:endParaRPr lang="en-US"/>
          </a:p>
        </p:txBody>
      </p:sp>
    </p:spTree>
    <p:extLst>
      <p:ext uri="{BB962C8B-B14F-4D97-AF65-F5344CB8AC3E}">
        <p14:creationId xmlns:p14="http://schemas.microsoft.com/office/powerpoint/2010/main" val="3405011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t>英語の第二言語習得に関するものがほとんどで、他の言語での研究がほとんどない</a:t>
            </a:r>
            <a:endParaRPr lang="en-US" altLang="ja-JP" dirty="0"/>
          </a:p>
          <a:p>
            <a:r>
              <a:rPr lang="ja-JP" altLang="en-US" dirty="0"/>
              <a:t>みずから志願したもののみ　三千回</a:t>
            </a:r>
            <a:endParaRPr lang="en-US" dirty="0"/>
          </a:p>
        </p:txBody>
      </p:sp>
      <p:sp>
        <p:nvSpPr>
          <p:cNvPr id="4" name="Slide Number Placeholder 3"/>
          <p:cNvSpPr>
            <a:spLocks noGrp="1"/>
          </p:cNvSpPr>
          <p:nvPr>
            <p:ph type="sldNum" sz="quarter" idx="5"/>
          </p:nvPr>
        </p:nvSpPr>
        <p:spPr/>
        <p:txBody>
          <a:bodyPr/>
          <a:lstStyle/>
          <a:p>
            <a:fld id="{8DF9BAAC-44B0-41B5-A6D8-E8A06A34DFCA}" type="slidenum">
              <a:rPr lang="en-US" smtClean="0"/>
              <a:t>4</a:t>
            </a:fld>
            <a:endParaRPr lang="en-US"/>
          </a:p>
        </p:txBody>
      </p:sp>
    </p:spTree>
    <p:extLst>
      <p:ext uri="{BB962C8B-B14F-4D97-AF65-F5344CB8AC3E}">
        <p14:creationId xmlns:p14="http://schemas.microsoft.com/office/powerpoint/2010/main" val="3507920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90000"/>
              </a:lnSpc>
              <a:spcBef>
                <a:spcPts val="1000"/>
              </a:spcBef>
              <a:buFont typeface="Arial"/>
              <a:buChar char="•"/>
            </a:pPr>
            <a:r>
              <a:rPr lang="ja-JP"/>
              <a:t>英語以外の第二言語習得</a:t>
            </a:r>
            <a:r>
              <a:rPr lang="ja-JP" altLang="en-US"/>
              <a:t>に関わる</a:t>
            </a:r>
            <a:r>
              <a:rPr lang="ja-JP"/>
              <a:t>音素対立の聴覚訓練に関するデータを提示</a:t>
            </a:r>
            <a:endParaRPr lang="ja-JP" altLang="en-US">
              <a:ea typeface="游ゴシック"/>
            </a:endParaRPr>
          </a:p>
          <a:p>
            <a:pPr marL="285750" indent="-285750">
              <a:lnSpc>
                <a:spcPct val="90000"/>
              </a:lnSpc>
              <a:spcBef>
                <a:spcPts val="1000"/>
              </a:spcBef>
              <a:buFont typeface="Arial"/>
              <a:buChar char="•"/>
            </a:pPr>
            <a:r>
              <a:rPr lang="ja-JP" altLang="en-US">
                <a:ea typeface="游ゴシック"/>
              </a:rPr>
              <a:t>授業の課題として、実際の日本語教育の現場に聴覚訓練を</a:t>
            </a:r>
            <a:endParaRPr lang="en-US" dirty="0">
              <a:ea typeface="游ゴシック"/>
              <a:cs typeface="Calibri"/>
            </a:endParaRPr>
          </a:p>
          <a:p>
            <a:pPr>
              <a:lnSpc>
                <a:spcPct val="90000"/>
              </a:lnSpc>
              <a:spcBef>
                <a:spcPts val="1000"/>
              </a:spcBef>
            </a:pPr>
            <a:r>
              <a:rPr lang="en-US" dirty="0"/>
              <a:t>  </a:t>
            </a:r>
            <a:r>
              <a:rPr lang="en-US" altLang="ja-JP" dirty="0">
                <a:ea typeface="游ゴシック"/>
              </a:rPr>
              <a:t> </a:t>
            </a:r>
            <a:r>
              <a:rPr lang="ja-JP" altLang="en-US">
                <a:ea typeface="游ゴシック"/>
              </a:rPr>
              <a:t>取り入れた取り組みを報告</a:t>
            </a:r>
            <a:endParaRPr lang="en-US" dirty="0">
              <a:ea typeface="游ゴシック"/>
            </a:endParaRPr>
          </a:p>
        </p:txBody>
      </p:sp>
      <p:sp>
        <p:nvSpPr>
          <p:cNvPr id="4" name="Slide Number Placeholder 3"/>
          <p:cNvSpPr>
            <a:spLocks noGrp="1"/>
          </p:cNvSpPr>
          <p:nvPr>
            <p:ph type="sldNum" sz="quarter" idx="5"/>
          </p:nvPr>
        </p:nvSpPr>
        <p:spPr/>
        <p:txBody>
          <a:bodyPr/>
          <a:lstStyle/>
          <a:p>
            <a:fld id="{8DF9BAAC-44B0-41B5-A6D8-E8A06A34DFCA}" type="slidenum">
              <a:rPr lang="en-US" smtClean="0"/>
              <a:t>5</a:t>
            </a:fld>
            <a:endParaRPr lang="en-US"/>
          </a:p>
        </p:txBody>
      </p:sp>
    </p:spTree>
    <p:extLst>
      <p:ext uri="{BB962C8B-B14F-4D97-AF65-F5344CB8AC3E}">
        <p14:creationId xmlns:p14="http://schemas.microsoft.com/office/powerpoint/2010/main" val="1991720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ea typeface="UD Digi Kyokasho NP-R" panose="02020400000000000000" pitchFamily="18" charset="-128"/>
              </a:rPr>
              <a:t>学習者は訓練で使われた音声や語彙以外のものに訓練で</a:t>
            </a:r>
            <a:r>
              <a:rPr lang="en-US" altLang="ja-JP" dirty="0">
                <a:ea typeface="UD Digi Kyokasho NP-R" panose="02020400000000000000" pitchFamily="18" charset="-128"/>
              </a:rPr>
              <a:t>	      </a:t>
            </a:r>
            <a:r>
              <a:rPr lang="ja-JP" altLang="en-US" dirty="0">
                <a:ea typeface="UD Digi Kyokasho NP-R" panose="02020400000000000000" pitchFamily="18" charset="-128"/>
              </a:rPr>
              <a:t>学習した音素対立の成果を応用できるのか</a:t>
            </a:r>
            <a:endParaRPr lang="en-US" dirty="0"/>
          </a:p>
        </p:txBody>
      </p:sp>
      <p:sp>
        <p:nvSpPr>
          <p:cNvPr id="4" name="Slide Number Placeholder 3"/>
          <p:cNvSpPr>
            <a:spLocks noGrp="1"/>
          </p:cNvSpPr>
          <p:nvPr>
            <p:ph type="sldNum" sz="quarter" idx="5"/>
          </p:nvPr>
        </p:nvSpPr>
        <p:spPr/>
        <p:txBody>
          <a:bodyPr/>
          <a:lstStyle/>
          <a:p>
            <a:fld id="{8DF9BAAC-44B0-41B5-A6D8-E8A06A34DFCA}" type="slidenum">
              <a:rPr lang="en-US" smtClean="0"/>
              <a:t>6</a:t>
            </a:fld>
            <a:endParaRPr lang="en-US"/>
          </a:p>
        </p:txBody>
      </p:sp>
    </p:spTree>
    <p:extLst>
      <p:ext uri="{BB962C8B-B14F-4D97-AF65-F5344CB8AC3E}">
        <p14:creationId xmlns:p14="http://schemas.microsoft.com/office/powerpoint/2010/main" val="1142563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a:ea typeface="游ゴシック"/>
                <a:cs typeface="Calibri"/>
              </a:rPr>
              <a:t>すべてのタスクが終了したあと、</a:t>
            </a:r>
            <a:r>
              <a:rPr lang="en-US" altLang="ja-JP" dirty="0">
                <a:ea typeface="游ゴシック"/>
                <a:cs typeface="Calibri"/>
              </a:rPr>
              <a:t>Consent form (</a:t>
            </a:r>
            <a:r>
              <a:rPr lang="en-US" dirty="0"/>
              <a:t>IRB) に記入してもらい、当該学期の成績の提出が終了した時点で、データの分析を行う。成績や学生の評価にこの研究への参加あるいは不参加が影響を及ぼさないことを保証しています。</a:t>
            </a:r>
          </a:p>
        </p:txBody>
      </p:sp>
      <p:sp>
        <p:nvSpPr>
          <p:cNvPr id="4" name="Slide Number Placeholder 3"/>
          <p:cNvSpPr>
            <a:spLocks noGrp="1"/>
          </p:cNvSpPr>
          <p:nvPr>
            <p:ph type="sldNum" sz="quarter" idx="5"/>
          </p:nvPr>
        </p:nvSpPr>
        <p:spPr/>
        <p:txBody>
          <a:bodyPr/>
          <a:lstStyle/>
          <a:p>
            <a:fld id="{8DF9BAAC-44B0-41B5-A6D8-E8A06A34DFCA}" type="slidenum">
              <a:rPr lang="en-US" smtClean="0"/>
              <a:t>8</a:t>
            </a:fld>
            <a:endParaRPr lang="en-US"/>
          </a:p>
        </p:txBody>
      </p:sp>
    </p:spTree>
    <p:extLst>
      <p:ext uri="{BB962C8B-B14F-4D97-AF65-F5344CB8AC3E}">
        <p14:creationId xmlns:p14="http://schemas.microsoft.com/office/powerpoint/2010/main" val="1107140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t>語頭の母音より最後の母音のほうが難しい　鼻音は二択じゃない</a:t>
            </a:r>
            <a:endParaRPr lang="en-US" altLang="ja-JP" dirty="0"/>
          </a:p>
          <a:p>
            <a:r>
              <a:rPr lang="ja-JP" altLang="en-US" dirty="0"/>
              <a:t>リサーチに基づいて</a:t>
            </a:r>
            <a:endParaRPr lang="en-US" dirty="0"/>
          </a:p>
        </p:txBody>
      </p:sp>
      <p:sp>
        <p:nvSpPr>
          <p:cNvPr id="4" name="Slide Number Placeholder 3"/>
          <p:cNvSpPr>
            <a:spLocks noGrp="1"/>
          </p:cNvSpPr>
          <p:nvPr>
            <p:ph type="sldNum" sz="quarter" idx="5"/>
          </p:nvPr>
        </p:nvSpPr>
        <p:spPr/>
        <p:txBody>
          <a:bodyPr/>
          <a:lstStyle/>
          <a:p>
            <a:fld id="{8DF9BAAC-44B0-41B5-A6D8-E8A06A34DFCA}" type="slidenum">
              <a:rPr lang="en-US" smtClean="0"/>
              <a:t>9</a:t>
            </a:fld>
            <a:endParaRPr lang="en-US"/>
          </a:p>
        </p:txBody>
      </p:sp>
    </p:spTree>
    <p:extLst>
      <p:ext uri="{BB962C8B-B14F-4D97-AF65-F5344CB8AC3E}">
        <p14:creationId xmlns:p14="http://schemas.microsoft.com/office/powerpoint/2010/main" val="4133434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000"/>
              </a:spcBef>
            </a:pPr>
            <a:r>
              <a:rPr lang="en-US" altLang="ja-JP" dirty="0">
                <a:ea typeface="游ゴシック"/>
              </a:rPr>
              <a:t>15</a:t>
            </a:r>
            <a:r>
              <a:rPr lang="ja-JP" altLang="en-US" dirty="0">
                <a:ea typeface="游ゴシック"/>
              </a:rPr>
              <a:t>週間を基本とするセメスター制でのコースでの二週目</a:t>
            </a:r>
            <a:endParaRPr lang="en-US" altLang="ja-JP" dirty="0">
              <a:ea typeface="游ゴシック"/>
            </a:endParaRPr>
          </a:p>
          <a:p>
            <a:pPr>
              <a:lnSpc>
                <a:spcPct val="90000"/>
              </a:lnSpc>
              <a:spcBef>
                <a:spcPts val="1000"/>
              </a:spcBef>
            </a:pPr>
            <a:r>
              <a:rPr lang="ja-JP" altLang="en-US" dirty="0"/>
              <a:t>にプリテストを実施　評価はやったかやらないかやったら満点</a:t>
            </a:r>
            <a:endParaRPr lang="en-US" altLang="ja-JP" dirty="0"/>
          </a:p>
          <a:p>
            <a:pPr>
              <a:lnSpc>
                <a:spcPct val="90000"/>
              </a:lnSpc>
              <a:spcBef>
                <a:spcPts val="1000"/>
              </a:spcBef>
            </a:pPr>
            <a:endParaRPr lang="en-US" dirty="0"/>
          </a:p>
          <a:p>
            <a:pPr>
              <a:lnSpc>
                <a:spcPct val="90000"/>
              </a:lnSpc>
              <a:spcBef>
                <a:spcPts val="1000"/>
              </a:spcBef>
            </a:pPr>
            <a:endParaRPr lang="en-US" dirty="0"/>
          </a:p>
          <a:p>
            <a:pPr>
              <a:lnSpc>
                <a:spcPct val="90000"/>
              </a:lnSpc>
              <a:spcBef>
                <a:spcPts val="1000"/>
              </a:spcBef>
            </a:pPr>
            <a:endParaRPr lang="en-US" dirty="0"/>
          </a:p>
          <a:p>
            <a:pPr>
              <a:lnSpc>
                <a:spcPct val="90000"/>
              </a:lnSpc>
              <a:spcBef>
                <a:spcPts val="1000"/>
              </a:spcBef>
            </a:pPr>
            <a:endParaRPr lang="en-US" dirty="0"/>
          </a:p>
          <a:p>
            <a:pPr>
              <a:lnSpc>
                <a:spcPct val="90000"/>
              </a:lnSpc>
              <a:spcBef>
                <a:spcPts val="1000"/>
              </a:spcBef>
            </a:pPr>
            <a:endParaRPr lang="en-US" dirty="0"/>
          </a:p>
          <a:p>
            <a:pPr marL="0" marR="0" lvl="0" indent="0" algn="l" defTabSz="914400" rtl="0" eaLnBrk="1" fontAlgn="auto" latinLnBrk="0" hangingPunct="1">
              <a:lnSpc>
                <a:spcPct val="90000"/>
              </a:lnSpc>
              <a:spcBef>
                <a:spcPts val="1000"/>
              </a:spcBef>
              <a:spcAft>
                <a:spcPts val="0"/>
              </a:spcAft>
              <a:buClrTx/>
              <a:buSzTx/>
              <a:buFontTx/>
              <a:buNone/>
              <a:tabLst/>
              <a:defRPr/>
            </a:pPr>
            <a:r>
              <a:rPr lang="en-US" altLang="ja-JP" sz="1200" dirty="0">
                <a:latin typeface="UD Digi Kyokasho NP-R" panose="02020400000000000000" pitchFamily="18" charset="-128"/>
                <a:ea typeface="UD Digi Kyokasho NP-R" panose="02020400000000000000" pitchFamily="18" charset="-128"/>
              </a:rPr>
              <a:t>	</a:t>
            </a:r>
            <a:r>
              <a:rPr lang="ja-JP" altLang="en-US" sz="1200" dirty="0">
                <a:latin typeface="UD Digi Kyokasho NP-R" panose="02020400000000000000" pitchFamily="18" charset="-128"/>
                <a:ea typeface="UD Digi Kyokasho NP-R" panose="02020400000000000000" pitchFamily="18" charset="-128"/>
              </a:rPr>
              <a:t>・訓練の内容（ターゲットの音素対立）は大学のカリキュラム</a:t>
            </a:r>
            <a:r>
              <a:rPr lang="en-US" altLang="ja-JP" sz="1200" dirty="0">
                <a:latin typeface="UD Digi Kyokasho NP-R" panose="02020400000000000000" pitchFamily="18" charset="-128"/>
                <a:ea typeface="UD Digi Kyokasho NP-R" panose="02020400000000000000" pitchFamily="18" charset="-128"/>
              </a:rPr>
              <a:t>	</a:t>
            </a:r>
            <a:r>
              <a:rPr lang="ja-JP" altLang="en-US" sz="1200" dirty="0">
                <a:latin typeface="UD Digi Kyokasho NP-R" panose="02020400000000000000" pitchFamily="18" charset="-128"/>
                <a:ea typeface="UD Digi Kyokasho NP-R" panose="02020400000000000000" pitchFamily="18" charset="-128"/>
              </a:rPr>
              <a:t>　</a:t>
            </a:r>
            <a:r>
              <a:rPr lang="en-US" altLang="ja-JP" sz="1200" dirty="0">
                <a:latin typeface="UD Digi Kyokasho NP-R" panose="02020400000000000000" pitchFamily="18" charset="-128"/>
                <a:ea typeface="UD Digi Kyokasho NP-R" panose="02020400000000000000" pitchFamily="18" charset="-128"/>
              </a:rPr>
              <a:t>	   </a:t>
            </a:r>
            <a:r>
              <a:rPr lang="ja-JP" altLang="en-US" sz="1200" dirty="0">
                <a:latin typeface="UD Digi Kyokasho NP-R" panose="02020400000000000000" pitchFamily="18" charset="-128"/>
                <a:ea typeface="UD Digi Kyokasho NP-R" panose="02020400000000000000" pitchFamily="18" charset="-128"/>
              </a:rPr>
              <a:t>にそって変更可能</a:t>
            </a:r>
            <a:endParaRPr lang="en-US" altLang="ja-JP" sz="1200" dirty="0">
              <a:latin typeface="UD Digi Kyokasho NP-R" panose="02020400000000000000" pitchFamily="18" charset="-128"/>
              <a:ea typeface="UD Digi Kyokasho NP-R" panose="02020400000000000000" pitchFamily="18" charset="-128"/>
            </a:endParaRPr>
          </a:p>
          <a:p>
            <a:pPr>
              <a:lnSpc>
                <a:spcPct val="90000"/>
              </a:lnSpc>
              <a:spcBef>
                <a:spcPts val="1000"/>
              </a:spcBef>
            </a:pPr>
            <a:endParaRPr lang="en-US" dirty="0"/>
          </a:p>
          <a:p>
            <a:pPr>
              <a:lnSpc>
                <a:spcPct val="90000"/>
              </a:lnSpc>
              <a:spcBef>
                <a:spcPts val="1000"/>
              </a:spcBef>
            </a:pPr>
            <a:endParaRPr lang="en-US" dirty="0"/>
          </a:p>
        </p:txBody>
      </p:sp>
      <p:sp>
        <p:nvSpPr>
          <p:cNvPr id="4" name="Slide Number Placeholder 3"/>
          <p:cNvSpPr>
            <a:spLocks noGrp="1"/>
          </p:cNvSpPr>
          <p:nvPr>
            <p:ph type="sldNum" sz="quarter" idx="5"/>
          </p:nvPr>
        </p:nvSpPr>
        <p:spPr/>
        <p:txBody>
          <a:bodyPr/>
          <a:lstStyle/>
          <a:p>
            <a:fld id="{8DF9BAAC-44B0-41B5-A6D8-E8A06A34DFCA}" type="slidenum">
              <a:rPr lang="en-US" smtClean="0"/>
              <a:t>10</a:t>
            </a:fld>
            <a:endParaRPr lang="en-US"/>
          </a:p>
        </p:txBody>
      </p:sp>
    </p:spTree>
    <p:extLst>
      <p:ext uri="{BB962C8B-B14F-4D97-AF65-F5344CB8AC3E}">
        <p14:creationId xmlns:p14="http://schemas.microsoft.com/office/powerpoint/2010/main" val="2231954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F9BAAC-44B0-41B5-A6D8-E8A06A34DFCA}" type="slidenum">
              <a:rPr lang="en-US" smtClean="0"/>
              <a:t>20</a:t>
            </a:fld>
            <a:endParaRPr lang="en-US"/>
          </a:p>
        </p:txBody>
      </p:sp>
    </p:spTree>
    <p:extLst>
      <p:ext uri="{BB962C8B-B14F-4D97-AF65-F5344CB8AC3E}">
        <p14:creationId xmlns:p14="http://schemas.microsoft.com/office/powerpoint/2010/main" val="4121796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0E25592-D181-46B0-B9BC-65FB1D104432}"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3E1A23-71A8-4367-A192-E5A6882886EE}" type="slidenum">
              <a:rPr lang="en-US" smtClean="0"/>
              <a:t>‹#›</a:t>
            </a:fld>
            <a:endParaRPr lang="en-US"/>
          </a:p>
        </p:txBody>
      </p:sp>
    </p:spTree>
    <p:extLst>
      <p:ext uri="{BB962C8B-B14F-4D97-AF65-F5344CB8AC3E}">
        <p14:creationId xmlns:p14="http://schemas.microsoft.com/office/powerpoint/2010/main" val="2315216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E25592-D181-46B0-B9BC-65FB1D104432}"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3E1A23-71A8-4367-A192-E5A6882886EE}" type="slidenum">
              <a:rPr lang="en-US" smtClean="0"/>
              <a:t>‹#›</a:t>
            </a:fld>
            <a:endParaRPr lang="en-US"/>
          </a:p>
        </p:txBody>
      </p:sp>
    </p:spTree>
    <p:extLst>
      <p:ext uri="{BB962C8B-B14F-4D97-AF65-F5344CB8AC3E}">
        <p14:creationId xmlns:p14="http://schemas.microsoft.com/office/powerpoint/2010/main" val="3587523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E25592-D181-46B0-B9BC-65FB1D104432}"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3E1A23-71A8-4367-A192-E5A6882886EE}" type="slidenum">
              <a:rPr lang="en-US" smtClean="0"/>
              <a:t>‹#›</a:t>
            </a:fld>
            <a:endParaRPr lang="en-US"/>
          </a:p>
        </p:txBody>
      </p:sp>
    </p:spTree>
    <p:extLst>
      <p:ext uri="{BB962C8B-B14F-4D97-AF65-F5344CB8AC3E}">
        <p14:creationId xmlns:p14="http://schemas.microsoft.com/office/powerpoint/2010/main" val="1474565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E25592-D181-46B0-B9BC-65FB1D104432}"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3E1A23-71A8-4367-A192-E5A6882886EE}" type="slidenum">
              <a:rPr lang="en-US" smtClean="0"/>
              <a:t>‹#›</a:t>
            </a:fld>
            <a:endParaRPr lang="en-US"/>
          </a:p>
        </p:txBody>
      </p:sp>
    </p:spTree>
    <p:extLst>
      <p:ext uri="{BB962C8B-B14F-4D97-AF65-F5344CB8AC3E}">
        <p14:creationId xmlns:p14="http://schemas.microsoft.com/office/powerpoint/2010/main" val="3904983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E25592-D181-46B0-B9BC-65FB1D104432}"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3E1A23-71A8-4367-A192-E5A6882886EE}" type="slidenum">
              <a:rPr lang="en-US" smtClean="0"/>
              <a:t>‹#›</a:t>
            </a:fld>
            <a:endParaRPr lang="en-US"/>
          </a:p>
        </p:txBody>
      </p:sp>
    </p:spTree>
    <p:extLst>
      <p:ext uri="{BB962C8B-B14F-4D97-AF65-F5344CB8AC3E}">
        <p14:creationId xmlns:p14="http://schemas.microsoft.com/office/powerpoint/2010/main" val="2292841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E25592-D181-46B0-B9BC-65FB1D104432}"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3E1A23-71A8-4367-A192-E5A6882886EE}" type="slidenum">
              <a:rPr lang="en-US" smtClean="0"/>
              <a:t>‹#›</a:t>
            </a:fld>
            <a:endParaRPr lang="en-US"/>
          </a:p>
        </p:txBody>
      </p:sp>
    </p:spTree>
    <p:extLst>
      <p:ext uri="{BB962C8B-B14F-4D97-AF65-F5344CB8AC3E}">
        <p14:creationId xmlns:p14="http://schemas.microsoft.com/office/powerpoint/2010/main" val="299318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E25592-D181-46B0-B9BC-65FB1D104432}" type="datetimeFigureOut">
              <a:rPr lang="en-US" smtClean="0"/>
              <a:t>3/21/2022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3E1A23-71A8-4367-A192-E5A6882886EE}" type="slidenum">
              <a:rPr lang="en-US" smtClean="0"/>
              <a:t>‹#›</a:t>
            </a:fld>
            <a:endParaRPr lang="en-US"/>
          </a:p>
        </p:txBody>
      </p:sp>
    </p:spTree>
    <p:extLst>
      <p:ext uri="{BB962C8B-B14F-4D97-AF65-F5344CB8AC3E}">
        <p14:creationId xmlns:p14="http://schemas.microsoft.com/office/powerpoint/2010/main" val="641814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E25592-D181-46B0-B9BC-65FB1D104432}" type="datetimeFigureOut">
              <a:rPr lang="en-US" smtClean="0"/>
              <a:t>3/21/2022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3E1A23-71A8-4367-A192-E5A6882886EE}" type="slidenum">
              <a:rPr lang="en-US" smtClean="0"/>
              <a:t>‹#›</a:t>
            </a:fld>
            <a:endParaRPr lang="en-US"/>
          </a:p>
        </p:txBody>
      </p:sp>
    </p:spTree>
    <p:extLst>
      <p:ext uri="{BB962C8B-B14F-4D97-AF65-F5344CB8AC3E}">
        <p14:creationId xmlns:p14="http://schemas.microsoft.com/office/powerpoint/2010/main" val="229448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E25592-D181-46B0-B9BC-65FB1D104432}" type="datetimeFigureOut">
              <a:rPr lang="en-US" smtClean="0"/>
              <a:t>3/21/2022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3E1A23-71A8-4367-A192-E5A6882886EE}" type="slidenum">
              <a:rPr lang="en-US" smtClean="0"/>
              <a:t>‹#›</a:t>
            </a:fld>
            <a:endParaRPr lang="en-US"/>
          </a:p>
        </p:txBody>
      </p:sp>
    </p:spTree>
    <p:extLst>
      <p:ext uri="{BB962C8B-B14F-4D97-AF65-F5344CB8AC3E}">
        <p14:creationId xmlns:p14="http://schemas.microsoft.com/office/powerpoint/2010/main" val="412521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E25592-D181-46B0-B9BC-65FB1D104432}"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3E1A23-71A8-4367-A192-E5A6882886EE}" type="slidenum">
              <a:rPr lang="en-US" smtClean="0"/>
              <a:t>‹#›</a:t>
            </a:fld>
            <a:endParaRPr lang="en-US"/>
          </a:p>
        </p:txBody>
      </p:sp>
    </p:spTree>
    <p:extLst>
      <p:ext uri="{BB962C8B-B14F-4D97-AF65-F5344CB8AC3E}">
        <p14:creationId xmlns:p14="http://schemas.microsoft.com/office/powerpoint/2010/main" val="2695591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E25592-D181-46B0-B9BC-65FB1D104432}"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3E1A23-71A8-4367-A192-E5A6882886EE}" type="slidenum">
              <a:rPr lang="en-US" smtClean="0"/>
              <a:t>‹#›</a:t>
            </a:fld>
            <a:endParaRPr lang="en-US"/>
          </a:p>
        </p:txBody>
      </p:sp>
    </p:spTree>
    <p:extLst>
      <p:ext uri="{BB962C8B-B14F-4D97-AF65-F5344CB8AC3E}">
        <p14:creationId xmlns:p14="http://schemas.microsoft.com/office/powerpoint/2010/main" val="3993659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E25592-D181-46B0-B9BC-65FB1D104432}" type="datetimeFigureOut">
              <a:rPr lang="en-US" smtClean="0"/>
              <a:t>3/21/2022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3E1A23-71A8-4367-A192-E5A6882886EE}" type="slidenum">
              <a:rPr lang="en-US" smtClean="0"/>
              <a:t>‹#›</a:t>
            </a:fld>
            <a:endParaRPr lang="en-US"/>
          </a:p>
        </p:txBody>
      </p:sp>
    </p:spTree>
    <p:extLst>
      <p:ext uri="{BB962C8B-B14F-4D97-AF65-F5344CB8AC3E}">
        <p14:creationId xmlns:p14="http://schemas.microsoft.com/office/powerpoint/2010/main" val="1406575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microsoft.com/office/2007/relationships/media" Target="../media/media2.wav"/><Relationship Id="rId7"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audio" Target="../media/media3.wav"/><Relationship Id="rId5" Type="http://schemas.microsoft.com/office/2007/relationships/media" Target="../media/media3.wav"/><Relationship Id="rId4" Type="http://schemas.openxmlformats.org/officeDocument/2006/relationships/audio" Target="../media/media2.wav"/><Relationship Id="rId9" Type="http://schemas.openxmlformats.org/officeDocument/2006/relationships/image" Target="../media/image4.jpeg"/></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lidster@marshal.edu" TargetMode="External"/><Relationship Id="rId2" Type="http://schemas.openxmlformats.org/officeDocument/2006/relationships/hyperlink" Target="mailto:ckojima@iwu.edu"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66329"/>
            <a:ext cx="12191999" cy="2689935"/>
          </a:xfrm>
        </p:spPr>
        <p:txBody>
          <a:bodyPr>
            <a:normAutofit/>
          </a:bodyPr>
          <a:lstStyle/>
          <a:p>
            <a:r>
              <a:rPr lang="ja-JP" altLang="en-US" sz="4400" b="1">
                <a:latin typeface="UD Digi Kyokasho NP-R"/>
                <a:ea typeface="UD Digi Kyokasho NP-R"/>
              </a:rPr>
              <a:t>日本語教育のカリキュラムにおける　</a:t>
            </a:r>
            <a:br>
              <a:rPr lang="en-US" altLang="ja-JP" sz="4400" b="1" dirty="0">
                <a:latin typeface="UD Digi Kyokasho NP-R" panose="02020400000000000000" pitchFamily="18" charset="-128"/>
                <a:ea typeface="UD Digi Kyokasho NP-R" panose="02020400000000000000" pitchFamily="18" charset="-128"/>
              </a:rPr>
            </a:br>
            <a:r>
              <a:rPr lang="en-US" altLang="ja-JP" sz="4000" b="1">
                <a:latin typeface="+mn-lt"/>
                <a:ea typeface="UD Digi Kyokasho NP-R"/>
              </a:rPr>
              <a:t>High Variability Phonetic Training (HVPT) </a:t>
            </a:r>
            <a:r>
              <a:rPr lang="ja-JP" altLang="en-US" sz="4400" b="1">
                <a:latin typeface="UD Digi Kyokasho NP-R"/>
                <a:ea typeface="UD Digi Kyokasho NP-R"/>
              </a:rPr>
              <a:t>の実践報告</a:t>
            </a:r>
            <a:endParaRPr lang="en-US" sz="4400" b="1">
              <a:latin typeface="UD Digi Kyokasho NP-R"/>
              <a:ea typeface="UD Digi Kyokasho NP-R"/>
            </a:endParaRPr>
          </a:p>
        </p:txBody>
      </p:sp>
      <p:sp>
        <p:nvSpPr>
          <p:cNvPr id="3" name="Subtitle 2"/>
          <p:cNvSpPr>
            <a:spLocks noGrp="1"/>
          </p:cNvSpPr>
          <p:nvPr>
            <p:ph type="subTitle" idx="1"/>
          </p:nvPr>
        </p:nvSpPr>
        <p:spPr>
          <a:xfrm>
            <a:off x="86867" y="3073360"/>
            <a:ext cx="12018263" cy="3271423"/>
          </a:xfrm>
        </p:spPr>
        <p:txBody>
          <a:bodyPr>
            <a:normAutofit lnSpcReduction="10000"/>
          </a:bodyPr>
          <a:lstStyle/>
          <a:p>
            <a:pPr algn="l"/>
            <a:r>
              <a:rPr lang="en-US" dirty="0"/>
              <a:t>Presenters: </a:t>
            </a:r>
          </a:p>
          <a:p>
            <a:r>
              <a:rPr lang="en-US" sz="2600" b="1" dirty="0"/>
              <a:t>Chisato Kojima (Illinois Wesleyan University) &amp; Ryan Lidster (Marshall University)</a:t>
            </a:r>
          </a:p>
          <a:p>
            <a:pPr algn="l"/>
            <a:endParaRPr lang="en-US" sz="900" b="1" dirty="0"/>
          </a:p>
          <a:p>
            <a:pPr algn="l"/>
            <a:r>
              <a:rPr lang="en-US" dirty="0"/>
              <a:t>Collaborators: </a:t>
            </a:r>
          </a:p>
          <a:p>
            <a:pPr algn="l"/>
            <a:r>
              <a:rPr lang="en-US" dirty="0"/>
              <a:t>	Danielle Daidone (University of North Carolina, Wilmington: Spanish), </a:t>
            </a:r>
          </a:p>
          <a:p>
            <a:pPr algn="l"/>
            <a:r>
              <a:rPr lang="en-US" dirty="0"/>
              <a:t>	Alisha Reaves (Towson University: French), </a:t>
            </a:r>
          </a:p>
          <a:p>
            <a:pPr algn="l"/>
            <a:r>
              <a:rPr lang="en-US" dirty="0"/>
              <a:t>	Silvina Bongiovanni (Michigan State University: Spanish),</a:t>
            </a:r>
          </a:p>
          <a:p>
            <a:pPr algn="l"/>
            <a:r>
              <a:rPr lang="en-US" dirty="0"/>
              <a:t>	&amp; Jamie Root (New York University: French)</a:t>
            </a:r>
          </a:p>
        </p:txBody>
      </p:sp>
    </p:spTree>
    <p:extLst>
      <p:ext uri="{BB962C8B-B14F-4D97-AF65-F5344CB8AC3E}">
        <p14:creationId xmlns:p14="http://schemas.microsoft.com/office/powerpoint/2010/main" val="128441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09E7B-5404-4AF7-B597-07284DD47574}"/>
              </a:ext>
            </a:extLst>
          </p:cNvPr>
          <p:cNvSpPr>
            <a:spLocks noGrp="1"/>
          </p:cNvSpPr>
          <p:nvPr>
            <p:ph type="title"/>
          </p:nvPr>
        </p:nvSpPr>
        <p:spPr>
          <a:xfrm>
            <a:off x="838200" y="41598"/>
            <a:ext cx="10515600" cy="1325563"/>
          </a:xfrm>
        </p:spPr>
        <p:txBody>
          <a:bodyPr/>
          <a:lstStyle/>
          <a:p>
            <a:pPr algn="ctr"/>
            <a:r>
              <a:rPr lang="ja-JP" altLang="en-US" b="1" dirty="0">
                <a:latin typeface="UD Digi Kyokasho NP-R" panose="02020400000000000000" pitchFamily="18" charset="-128"/>
                <a:ea typeface="UD Digi Kyokasho NP-R" panose="02020400000000000000" pitchFamily="18" charset="-128"/>
              </a:rPr>
              <a:t>コースワークへの導入の流れ</a:t>
            </a:r>
            <a:endParaRPr lang="en-US" b="1" dirty="0">
              <a:latin typeface="UD Digi Kyokasho NP-R" panose="02020400000000000000" pitchFamily="18" charset="-128"/>
              <a:ea typeface="UD Digi Kyokasho NP-R" panose="02020400000000000000" pitchFamily="18" charset="-128"/>
            </a:endParaRPr>
          </a:p>
        </p:txBody>
      </p:sp>
      <p:sp>
        <p:nvSpPr>
          <p:cNvPr id="3" name="Content Placeholder 2">
            <a:extLst>
              <a:ext uri="{FF2B5EF4-FFF2-40B4-BE49-F238E27FC236}">
                <a16:creationId xmlns:a16="http://schemas.microsoft.com/office/drawing/2014/main" id="{5FB73689-F083-47A9-AD06-E98DECD5D0AA}"/>
              </a:ext>
            </a:extLst>
          </p:cNvPr>
          <p:cNvSpPr>
            <a:spLocks noGrp="1"/>
          </p:cNvSpPr>
          <p:nvPr>
            <p:ph idx="1"/>
          </p:nvPr>
        </p:nvSpPr>
        <p:spPr>
          <a:xfrm>
            <a:off x="749422" y="1024099"/>
            <a:ext cx="11262065" cy="5714052"/>
          </a:xfrm>
        </p:spPr>
        <p:txBody>
          <a:bodyPr vert="horz" lIns="91440" tIns="45720" rIns="91440" bIns="45720" rtlCol="0" anchor="t">
            <a:normAutofit/>
          </a:bodyPr>
          <a:lstStyle/>
          <a:p>
            <a:r>
              <a:rPr lang="ja-JP" altLang="en-US" sz="2400" dirty="0">
                <a:latin typeface="UD Digi Kyokasho NP-R" panose="02020400000000000000" pitchFamily="18" charset="-128"/>
                <a:ea typeface="UD Digi Kyokasho NP-R" panose="02020400000000000000" pitchFamily="18" charset="-128"/>
              </a:rPr>
              <a:t>プリテスト</a:t>
            </a:r>
            <a:endParaRPr lang="en-US" altLang="ja-JP" sz="2400" dirty="0">
              <a:latin typeface="UD Digi Kyokasho NP-R" panose="02020400000000000000" pitchFamily="18" charset="-128"/>
              <a:ea typeface="UD Digi Kyokasho NP-R" panose="02020400000000000000" pitchFamily="18" charset="-128"/>
            </a:endParaRPr>
          </a:p>
          <a:p>
            <a:pPr marL="0" indent="0">
              <a:buNone/>
            </a:pPr>
            <a:r>
              <a:rPr lang="ja-JP" altLang="en-US" sz="2400" dirty="0">
                <a:latin typeface="UD Digi Kyokasho NP-R"/>
                <a:ea typeface="UD Digi Kyokasho NP-R"/>
              </a:rPr>
              <a:t>  </a:t>
            </a:r>
            <a:r>
              <a:rPr lang="en-US" altLang="ja-JP" sz="2400" dirty="0">
                <a:latin typeface="UD Digi Kyokasho NP-R"/>
                <a:ea typeface="UD Digi Kyokasho NP-R"/>
              </a:rPr>
              <a:t>	</a:t>
            </a:r>
            <a:r>
              <a:rPr lang="ja-JP" altLang="en-US" sz="2400" dirty="0">
                <a:latin typeface="UD Digi Kyokasho NP-R"/>
                <a:ea typeface="UD Digi Kyokasho NP-R"/>
              </a:rPr>
              <a:t>二週目にプリテスト（五つの音素対立）を実施</a:t>
            </a:r>
            <a:endParaRPr lang="en-US" sz="2400" dirty="0">
              <a:latin typeface="UD Digi Kyokasho NP-R" panose="02020400000000000000" pitchFamily="18" charset="-128"/>
              <a:ea typeface="UD Digi Kyokasho NP-R" panose="02020400000000000000" pitchFamily="18" charset="-128"/>
            </a:endParaRPr>
          </a:p>
          <a:p>
            <a:r>
              <a:rPr lang="ja-JP" altLang="en-US" sz="2400" dirty="0">
                <a:latin typeface="UD Digi Kyokasho NP-R" panose="02020400000000000000" pitchFamily="18" charset="-128"/>
                <a:ea typeface="UD Digi Kyokasho NP-R" panose="02020400000000000000" pitchFamily="18" charset="-128"/>
              </a:rPr>
              <a:t>聴覚訓練</a:t>
            </a:r>
            <a:endParaRPr lang="en-US" altLang="ja-JP" sz="2400" dirty="0">
              <a:latin typeface="UD Digi Kyokasho NP-R" panose="02020400000000000000" pitchFamily="18" charset="-128"/>
              <a:ea typeface="UD Digi Kyokasho NP-R" panose="02020400000000000000" pitchFamily="18" charset="-128"/>
            </a:endParaRPr>
          </a:p>
          <a:p>
            <a:pPr marL="0" indent="0">
              <a:buNone/>
            </a:pPr>
            <a:r>
              <a:rPr lang="en-US" altLang="ja-JP" sz="2400" dirty="0">
                <a:latin typeface="UD Digi Kyokasho NP-R"/>
                <a:ea typeface="UD Digi Kyokasho NP-R"/>
              </a:rPr>
              <a:t>	</a:t>
            </a:r>
            <a:r>
              <a:rPr lang="ja-JP" altLang="en-US" sz="2400" dirty="0">
                <a:latin typeface="UD Digi Kyokasho NP-R"/>
                <a:ea typeface="UD Digi Kyokasho NP-R"/>
              </a:rPr>
              <a:t>・隔週で、各音素対立につ</a:t>
            </a:r>
            <a:r>
              <a:rPr lang="ja-JP" altLang="en-US" sz="2400" dirty="0">
                <a:ea typeface="UD Digi Kyokasho NP-R"/>
              </a:rPr>
              <a:t>き</a:t>
            </a:r>
            <a:r>
              <a:rPr lang="en-US" altLang="ja-JP" sz="2400" dirty="0">
                <a:ea typeface="UD Digi Kyokasho NP-R"/>
              </a:rPr>
              <a:t>1</a:t>
            </a:r>
            <a:r>
              <a:rPr lang="ja-JP" altLang="en-US" sz="2400" dirty="0">
                <a:latin typeface="UD Digi Kyokasho NP-R"/>
                <a:ea typeface="UD Digi Kyokasho NP-R"/>
              </a:rPr>
              <a:t>セットのトレーニング</a:t>
            </a:r>
            <a:r>
              <a:rPr lang="en-US" altLang="ja-JP" sz="2400" dirty="0">
                <a:latin typeface="UD Digi Kyokasho NP-R"/>
                <a:ea typeface="UD Digi Kyokasho NP-R"/>
              </a:rPr>
              <a:t>	</a:t>
            </a:r>
          </a:p>
          <a:p>
            <a:pPr marL="0" indent="0">
              <a:buNone/>
            </a:pPr>
            <a:r>
              <a:rPr lang="en-US" altLang="ja-JP" sz="2400" dirty="0">
                <a:latin typeface="UD Digi Kyokasho NP-R"/>
                <a:ea typeface="UD Digi Kyokasho NP-R"/>
              </a:rPr>
              <a:t>	</a:t>
            </a:r>
            <a:r>
              <a:rPr lang="ja-JP" altLang="en-US" sz="2400" dirty="0">
                <a:latin typeface="UD Digi Kyokasho NP-R"/>
                <a:ea typeface="UD Digi Kyokasho NP-R"/>
              </a:rPr>
              <a:t>・学生は</a:t>
            </a:r>
            <a:r>
              <a:rPr lang="ja-JP" altLang="en-US" sz="2400" dirty="0">
                <a:ea typeface="UD Digi Kyokasho NP-R"/>
              </a:rPr>
              <a:t>9</a:t>
            </a:r>
            <a:r>
              <a:rPr lang="ja-JP" altLang="en-US" sz="2400" dirty="0">
                <a:latin typeface="UD Digi Kyokasho NP-R"/>
                <a:ea typeface="UD Digi Kyokasho NP-R"/>
              </a:rPr>
              <a:t>割以上の正答率がでるまで訓練</a:t>
            </a:r>
            <a:endParaRPr lang="en-US" altLang="ja-JP" sz="2400" dirty="0">
              <a:latin typeface="UD Digi Kyokasho NP-R"/>
              <a:ea typeface="UD Digi Kyokasho NP-R"/>
            </a:endParaRPr>
          </a:p>
          <a:p>
            <a:pPr marL="0" indent="0">
              <a:buNone/>
            </a:pPr>
            <a:endParaRPr lang="en-US" altLang="ja-JP" sz="2400" dirty="0">
              <a:latin typeface="UD Digi Kyokasho NP-R"/>
              <a:ea typeface="UD Digi Kyokasho NP-R"/>
            </a:endParaRPr>
          </a:p>
          <a:p>
            <a:pPr marL="0" indent="0">
              <a:buNone/>
            </a:pPr>
            <a:endParaRPr lang="en-US" altLang="ja-JP" sz="2400" dirty="0">
              <a:latin typeface="UD Digi Kyokasho NP-R"/>
              <a:ea typeface="UD Digi Kyokasho NP-R"/>
            </a:endParaRPr>
          </a:p>
          <a:p>
            <a:pPr marL="0" indent="0">
              <a:buNone/>
            </a:pPr>
            <a:endParaRPr lang="en-US" altLang="ja-JP" sz="2400" dirty="0">
              <a:latin typeface="UD Digi Kyokasho NP-R"/>
              <a:ea typeface="UD Digi Kyokasho NP-R"/>
            </a:endParaRPr>
          </a:p>
          <a:p>
            <a:pPr marL="0" indent="0">
              <a:buNone/>
            </a:pPr>
            <a:endParaRPr lang="en-US" altLang="ja-JP" sz="2400" dirty="0">
              <a:latin typeface="UD Digi Kyokasho NP-R"/>
              <a:ea typeface="UD Digi Kyokasho NP-R"/>
            </a:endParaRPr>
          </a:p>
          <a:p>
            <a:pPr marL="0" indent="0">
              <a:buNone/>
            </a:pPr>
            <a:endParaRPr lang="en-US" altLang="ja-JP" sz="2400" dirty="0">
              <a:latin typeface="UD Digi Kyokasho NP-R"/>
              <a:ea typeface="UD Digi Kyokasho NP-R"/>
            </a:endParaRPr>
          </a:p>
          <a:p>
            <a:pPr marL="0" indent="0">
              <a:buNone/>
            </a:pPr>
            <a:r>
              <a:rPr lang="en-US" altLang="ja-JP" sz="2400" dirty="0">
                <a:latin typeface="UD Digi Kyokasho NP-R"/>
                <a:ea typeface="UD Digi Kyokasho NP-R"/>
              </a:rPr>
              <a:t>+ (</a:t>
            </a:r>
            <a:r>
              <a:rPr lang="ja-JP" altLang="en-US" sz="2400" dirty="0">
                <a:latin typeface="UD Digi Kyokasho NP-R"/>
                <a:ea typeface="UD Digi Kyokasho NP-R"/>
              </a:rPr>
              <a:t>学期が終わった後</a:t>
            </a:r>
            <a:r>
              <a:rPr lang="en-US" altLang="ja-JP" sz="2400" dirty="0">
                <a:latin typeface="UD Digi Kyokasho NP-R"/>
                <a:ea typeface="UD Digi Kyokasho NP-R"/>
              </a:rPr>
              <a:t>) </a:t>
            </a:r>
            <a:r>
              <a:rPr lang="ja-JP" altLang="en-US" sz="2400" dirty="0">
                <a:latin typeface="UD Digi Kyokasho NP-R"/>
                <a:ea typeface="UD Digi Kyokasho NP-R"/>
              </a:rPr>
              <a:t>最後に感想を問うアンケートと承諾書</a:t>
            </a:r>
            <a:endParaRPr lang="en-US" altLang="ja-JP" sz="2400" dirty="0">
              <a:latin typeface="UD Digi Kyokasho NP-R"/>
              <a:ea typeface="UD Digi Kyokasho NP-R"/>
            </a:endParaRPr>
          </a:p>
        </p:txBody>
      </p:sp>
      <p:graphicFrame>
        <p:nvGraphicFramePr>
          <p:cNvPr id="4" name="Table 4">
            <a:extLst>
              <a:ext uri="{FF2B5EF4-FFF2-40B4-BE49-F238E27FC236}">
                <a16:creationId xmlns:a16="http://schemas.microsoft.com/office/drawing/2014/main" id="{87C0FC53-0C9F-4061-889B-7E7F67533F5A}"/>
              </a:ext>
            </a:extLst>
          </p:cNvPr>
          <p:cNvGraphicFramePr>
            <a:graphicFrameLocks noGrp="1"/>
          </p:cNvGraphicFramePr>
          <p:nvPr>
            <p:extLst>
              <p:ext uri="{D42A27DB-BD31-4B8C-83A1-F6EECF244321}">
                <p14:modId xmlns:p14="http://schemas.microsoft.com/office/powerpoint/2010/main" val="101035239"/>
              </p:ext>
            </p:extLst>
          </p:nvPr>
        </p:nvGraphicFramePr>
        <p:xfrm>
          <a:off x="838199" y="3281358"/>
          <a:ext cx="10515598" cy="2114777"/>
        </p:xfrm>
        <a:graphic>
          <a:graphicData uri="http://schemas.openxmlformats.org/drawingml/2006/table">
            <a:tbl>
              <a:tblPr firstRow="1" bandRow="1">
                <a:tableStyleId>{5C22544A-7EE6-4342-B048-85BDC9FD1C3A}</a:tableStyleId>
              </a:tblPr>
              <a:tblGrid>
                <a:gridCol w="1285569">
                  <a:extLst>
                    <a:ext uri="{9D8B030D-6E8A-4147-A177-3AD203B41FA5}">
                      <a16:colId xmlns:a16="http://schemas.microsoft.com/office/drawing/2014/main" val="177531715"/>
                    </a:ext>
                  </a:extLst>
                </a:gridCol>
                <a:gridCol w="3736258">
                  <a:extLst>
                    <a:ext uri="{9D8B030D-6E8A-4147-A177-3AD203B41FA5}">
                      <a16:colId xmlns:a16="http://schemas.microsoft.com/office/drawing/2014/main" val="3249710709"/>
                    </a:ext>
                  </a:extLst>
                </a:gridCol>
                <a:gridCol w="5493771">
                  <a:extLst>
                    <a:ext uri="{9D8B030D-6E8A-4147-A177-3AD203B41FA5}">
                      <a16:colId xmlns:a16="http://schemas.microsoft.com/office/drawing/2014/main" val="128685381"/>
                    </a:ext>
                  </a:extLst>
                </a:gridCol>
              </a:tblGrid>
              <a:tr h="414473">
                <a:tc>
                  <a:txBody>
                    <a:bodyPr/>
                    <a:lstStyle/>
                    <a:p>
                      <a:endParaRPr lang="en-US" sz="2000" dirty="0">
                        <a:latin typeface="+mn-lt"/>
                        <a:ea typeface="UD Digi Kyokasho NP-R" panose="02020400000000000000" pitchFamily="18" charset="-128"/>
                      </a:endParaRPr>
                    </a:p>
                  </a:txBody>
                  <a:tcPr anchor="ctr"/>
                </a:tc>
                <a:tc>
                  <a:txBody>
                    <a:bodyPr/>
                    <a:lstStyle/>
                    <a:p>
                      <a:pPr algn="ctr"/>
                      <a:r>
                        <a:rPr lang="ja-JP" altLang="en-US" sz="2000" dirty="0">
                          <a:latin typeface="+mn-lt"/>
                          <a:ea typeface="UD Digi Kyokasho NP-R" panose="02020400000000000000" pitchFamily="18" charset="-128"/>
                        </a:rPr>
                        <a:t>内容</a:t>
                      </a:r>
                      <a:endParaRPr lang="en-US" sz="2000" dirty="0">
                        <a:latin typeface="+mn-lt"/>
                        <a:ea typeface="UD Digi Kyokasho NP-R" panose="02020400000000000000" pitchFamily="18" charset="-128"/>
                      </a:endParaRPr>
                    </a:p>
                  </a:txBody>
                  <a:tcPr anchor="ctr"/>
                </a:tc>
                <a:tc>
                  <a:txBody>
                    <a:bodyPr/>
                    <a:lstStyle/>
                    <a:p>
                      <a:pPr lvl="0" algn="ctr">
                        <a:buNone/>
                      </a:pPr>
                      <a:r>
                        <a:rPr lang="ja-JP" altLang="en-US" sz="2000" dirty="0">
                          <a:latin typeface="+mn-lt"/>
                          <a:ea typeface="UD Digi Kyokasho NP-R" panose="02020400000000000000" pitchFamily="18" charset="-128"/>
                        </a:rPr>
                        <a:t>目標</a:t>
                      </a:r>
                    </a:p>
                  </a:txBody>
                  <a:tcPr anchor="ctr"/>
                </a:tc>
                <a:extLst>
                  <a:ext uri="{0D108BD9-81ED-4DB2-BD59-A6C34878D82A}">
                    <a16:rowId xmlns:a16="http://schemas.microsoft.com/office/drawing/2014/main" val="2771634097"/>
                  </a:ext>
                </a:extLst>
              </a:tr>
              <a:tr h="1003989">
                <a:tc>
                  <a:txBody>
                    <a:bodyPr/>
                    <a:lstStyle/>
                    <a:p>
                      <a:pPr algn="ctr"/>
                      <a:r>
                        <a:rPr lang="en-US" sz="2000" dirty="0">
                          <a:latin typeface="+mn-lt"/>
                          <a:ea typeface="UD Digi Kyokasho NP-R" panose="02020400000000000000" pitchFamily="18" charset="-128"/>
                        </a:rPr>
                        <a:t>Post Test 1</a:t>
                      </a:r>
                    </a:p>
                  </a:txBody>
                  <a:tcPr anchor="ctr"/>
                </a:tc>
                <a:tc>
                  <a:txBody>
                    <a:bodyPr/>
                    <a:lstStyle/>
                    <a:p>
                      <a:pPr algn="l"/>
                      <a:r>
                        <a:rPr lang="ja-JP" altLang="en-US" sz="2000" dirty="0">
                          <a:latin typeface="+mn-lt"/>
                          <a:ea typeface="UD Digi Kyokasho NP-R" panose="02020400000000000000" pitchFamily="18" charset="-128"/>
                        </a:rPr>
                        <a:t>半分：訓練で使われた音声</a:t>
                      </a:r>
                      <a:endParaRPr lang="en-US" altLang="ja-JP" sz="2000" dirty="0">
                        <a:latin typeface="+mn-lt"/>
                        <a:ea typeface="UD Digi Kyokasho NP-R" panose="02020400000000000000" pitchFamily="18" charset="-128"/>
                      </a:endParaRPr>
                    </a:p>
                    <a:p>
                      <a:pPr algn="l"/>
                      <a:r>
                        <a:rPr lang="ja-JP" altLang="en-US" sz="2000" dirty="0">
                          <a:latin typeface="+mn-lt"/>
                          <a:ea typeface="UD Digi Kyokasho NP-R" panose="02020400000000000000" pitchFamily="18" charset="-128"/>
                        </a:rPr>
                        <a:t>半分：新しい話者</a:t>
                      </a:r>
                      <a:endParaRPr lang="en-US" sz="2000" dirty="0">
                        <a:latin typeface="+mn-lt"/>
                        <a:ea typeface="UD Digi Kyokasho NP-R" panose="02020400000000000000" pitchFamily="18" charset="-128"/>
                      </a:endParaRPr>
                    </a:p>
                  </a:txBody>
                  <a:tcPr anchor="ctr"/>
                </a:tc>
                <a:tc>
                  <a:txBody>
                    <a:bodyPr/>
                    <a:lstStyle/>
                    <a:p>
                      <a:pPr lvl="0">
                        <a:buNone/>
                      </a:pPr>
                      <a:r>
                        <a:rPr lang="ja-JP" altLang="en-US" sz="2000" dirty="0">
                          <a:latin typeface="+mn-lt"/>
                          <a:ea typeface="UD Digi Kyokasho NP-R" panose="02020400000000000000" pitchFamily="18" charset="-128"/>
                        </a:rPr>
                        <a:t>1) 訓練によって上達できたかどうか</a:t>
                      </a:r>
                      <a:br>
                        <a:rPr lang="ja-JP" altLang="en-US" sz="2000" dirty="0">
                          <a:latin typeface="+mn-lt"/>
                          <a:ea typeface="UD Digi Kyokasho NP-R" panose="02020400000000000000" pitchFamily="18" charset="-128"/>
                        </a:rPr>
                      </a:br>
                      <a:r>
                        <a:rPr lang="ja-JP" altLang="en-US" sz="2000" dirty="0">
                          <a:latin typeface="+mn-lt"/>
                          <a:ea typeface="UD Digi Kyokasho NP-R" panose="02020400000000000000" pitchFamily="18" charset="-128"/>
                        </a:rPr>
                        <a:t>2) 新しい話者に一般化できるかどうか</a:t>
                      </a:r>
                      <a:endParaRPr lang="en-US" altLang="ja-JP" sz="2000" dirty="0">
                        <a:latin typeface="+mn-lt"/>
                        <a:ea typeface="UD Digi Kyokasho NP-R" panose="02020400000000000000" pitchFamily="18" charset="-128"/>
                      </a:endParaRPr>
                    </a:p>
                  </a:txBody>
                  <a:tcPr anchor="ctr"/>
                </a:tc>
                <a:extLst>
                  <a:ext uri="{0D108BD9-81ED-4DB2-BD59-A6C34878D82A}">
                    <a16:rowId xmlns:a16="http://schemas.microsoft.com/office/drawing/2014/main" val="33794150"/>
                  </a:ext>
                </a:extLst>
              </a:tr>
              <a:tr h="696315">
                <a:tc>
                  <a:txBody>
                    <a:bodyPr/>
                    <a:lstStyle/>
                    <a:p>
                      <a:pPr algn="ctr"/>
                      <a:r>
                        <a:rPr lang="en-US" sz="2000" dirty="0">
                          <a:latin typeface="+mn-lt"/>
                          <a:ea typeface="UD Digi Kyokasho NP-R" panose="02020400000000000000" pitchFamily="18" charset="-128"/>
                        </a:rPr>
                        <a:t>Post Test 2</a:t>
                      </a:r>
                    </a:p>
                  </a:txBody>
                  <a:tcPr anchor="ctr"/>
                </a:tc>
                <a:tc>
                  <a:txBody>
                    <a:bodyPr/>
                    <a:lstStyle/>
                    <a:p>
                      <a:pPr algn="l"/>
                      <a:r>
                        <a:rPr lang="ja-JP" altLang="en-US" sz="2000" dirty="0">
                          <a:latin typeface="+mn-lt"/>
                          <a:ea typeface="UD Digi Kyokasho NP-R" panose="02020400000000000000" pitchFamily="18" charset="-128"/>
                        </a:rPr>
                        <a:t>話者も単語も新しい</a:t>
                      </a:r>
                    </a:p>
                  </a:txBody>
                  <a:tcPr anchor="ctr"/>
                </a:tc>
                <a:tc>
                  <a:txBody>
                    <a:bodyPr/>
                    <a:lstStyle/>
                    <a:p>
                      <a:pPr lvl="0">
                        <a:buNone/>
                      </a:pPr>
                      <a:r>
                        <a:rPr lang="ja-JP" altLang="en-US" sz="2000" dirty="0">
                          <a:latin typeface="+mn-lt"/>
                          <a:ea typeface="UD Digi Kyokasho NP-R" panose="02020400000000000000" pitchFamily="18" charset="-128"/>
                        </a:rPr>
                        <a:t>異なる話者の発音でも一般化できるかどうか</a:t>
                      </a:r>
                      <a:endParaRPr lang="en-US" altLang="ja-JP" sz="2000" dirty="0">
                        <a:latin typeface="+mn-lt"/>
                        <a:ea typeface="UD Digi Kyokasho NP-R" panose="02020400000000000000" pitchFamily="18" charset="-128"/>
                      </a:endParaRPr>
                    </a:p>
                  </a:txBody>
                  <a:tcPr anchor="ctr"/>
                </a:tc>
                <a:extLst>
                  <a:ext uri="{0D108BD9-81ED-4DB2-BD59-A6C34878D82A}">
                    <a16:rowId xmlns:a16="http://schemas.microsoft.com/office/drawing/2014/main" val="309277660"/>
                  </a:ext>
                </a:extLst>
              </a:tr>
            </a:tbl>
          </a:graphicData>
        </a:graphic>
      </p:graphicFrame>
    </p:spTree>
    <p:extLst>
      <p:ext uri="{BB962C8B-B14F-4D97-AF65-F5344CB8AC3E}">
        <p14:creationId xmlns:p14="http://schemas.microsoft.com/office/powerpoint/2010/main" val="365844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6AA07-4DBB-40A6-AC5C-B6BF8A502DD8}"/>
              </a:ext>
            </a:extLst>
          </p:cNvPr>
          <p:cNvSpPr>
            <a:spLocks noGrp="1"/>
          </p:cNvSpPr>
          <p:nvPr>
            <p:ph type="title"/>
          </p:nvPr>
        </p:nvSpPr>
        <p:spPr/>
        <p:txBody>
          <a:bodyPr/>
          <a:lstStyle/>
          <a:p>
            <a:pPr algn="ctr"/>
            <a:r>
              <a:rPr lang="ja-JP" altLang="en-US" b="1" dirty="0">
                <a:latin typeface="UD Digi Kyokasho NP-R" panose="02020400000000000000" pitchFamily="18" charset="-128"/>
                <a:ea typeface="UD Digi Kyokasho NP-R" panose="02020400000000000000" pitchFamily="18" charset="-128"/>
              </a:rPr>
              <a:t>訓練やテストで使用された刺激語の話者</a:t>
            </a:r>
            <a:endParaRPr lang="en-US" b="1" dirty="0">
              <a:latin typeface="UD Digi Kyokasho NP-R" panose="02020400000000000000" pitchFamily="18" charset="-128"/>
              <a:ea typeface="UD Digi Kyokasho NP-R" panose="02020400000000000000" pitchFamily="18" charset="-128"/>
            </a:endParaRPr>
          </a:p>
        </p:txBody>
      </p:sp>
      <p:sp>
        <p:nvSpPr>
          <p:cNvPr id="3" name="Content Placeholder 2">
            <a:extLst>
              <a:ext uri="{FF2B5EF4-FFF2-40B4-BE49-F238E27FC236}">
                <a16:creationId xmlns:a16="http://schemas.microsoft.com/office/drawing/2014/main" id="{0E53186C-9C09-4831-842A-5D95A0AD7856}"/>
              </a:ext>
            </a:extLst>
          </p:cNvPr>
          <p:cNvSpPr>
            <a:spLocks noGrp="1"/>
          </p:cNvSpPr>
          <p:nvPr>
            <p:ph idx="1"/>
          </p:nvPr>
        </p:nvSpPr>
        <p:spPr>
          <a:xfrm>
            <a:off x="838200" y="1690688"/>
            <a:ext cx="11199920" cy="4486275"/>
          </a:xfrm>
        </p:spPr>
        <p:txBody>
          <a:bodyPr vert="horz" lIns="91440" tIns="45720" rIns="91440" bIns="45720" rtlCol="0" anchor="t">
            <a:normAutofit/>
          </a:bodyPr>
          <a:lstStyle/>
          <a:p>
            <a:r>
              <a:rPr lang="ja-JP" altLang="en-US" dirty="0">
                <a:latin typeface="UD Digi Kyokasho NP-R"/>
                <a:ea typeface="UD Digi Kyokasho NP-R"/>
              </a:rPr>
              <a:t>合計</a:t>
            </a:r>
            <a:r>
              <a:rPr lang="en-US" altLang="ja-JP" dirty="0">
                <a:latin typeface="Calibri" panose="020F0502020204030204" pitchFamily="34" charset="0"/>
                <a:ea typeface="UD Digi Kyokasho NP-R"/>
                <a:cs typeface="Calibri" panose="020F0502020204030204" pitchFamily="34" charset="0"/>
              </a:rPr>
              <a:t>6</a:t>
            </a:r>
            <a:r>
              <a:rPr lang="ja-JP" altLang="en-US" dirty="0">
                <a:latin typeface="UD Digi Kyokasho NP-R"/>
                <a:ea typeface="UD Digi Kyokasho NP-R"/>
              </a:rPr>
              <a:t>人の話者：</a:t>
            </a:r>
            <a:endParaRPr lang="ja-JP" altLang="en-US">
              <a:solidFill>
                <a:srgbClr val="000000"/>
              </a:solidFill>
              <a:latin typeface="UD Digi Kyokasho NP-R"/>
              <a:ea typeface="UD Digi Kyokasho NP-R"/>
              <a:cs typeface="Calibri"/>
            </a:endParaRPr>
          </a:p>
        </p:txBody>
      </p:sp>
      <p:graphicFrame>
        <p:nvGraphicFramePr>
          <p:cNvPr id="4" name="Table 4">
            <a:extLst>
              <a:ext uri="{FF2B5EF4-FFF2-40B4-BE49-F238E27FC236}">
                <a16:creationId xmlns:a16="http://schemas.microsoft.com/office/drawing/2014/main" id="{CCA5FA9D-ACD5-4A89-ABA5-DA67047276CC}"/>
              </a:ext>
            </a:extLst>
          </p:cNvPr>
          <p:cNvGraphicFramePr>
            <a:graphicFrameLocks noGrp="1"/>
          </p:cNvGraphicFramePr>
          <p:nvPr>
            <p:extLst>
              <p:ext uri="{D42A27DB-BD31-4B8C-83A1-F6EECF244321}">
                <p14:modId xmlns:p14="http://schemas.microsoft.com/office/powerpoint/2010/main" val="3456485688"/>
              </p:ext>
            </p:extLst>
          </p:nvPr>
        </p:nvGraphicFramePr>
        <p:xfrm>
          <a:off x="1419013" y="2331042"/>
          <a:ext cx="9845658" cy="3858479"/>
        </p:xfrm>
        <a:graphic>
          <a:graphicData uri="http://schemas.openxmlformats.org/drawingml/2006/table">
            <a:tbl>
              <a:tblPr firstRow="1" bandRow="1">
                <a:tableStyleId>{5C22544A-7EE6-4342-B048-85BDC9FD1C3A}</a:tableStyleId>
              </a:tblPr>
              <a:tblGrid>
                <a:gridCol w="2825912">
                  <a:extLst>
                    <a:ext uri="{9D8B030D-6E8A-4147-A177-3AD203B41FA5}">
                      <a16:colId xmlns:a16="http://schemas.microsoft.com/office/drawing/2014/main" val="2912829550"/>
                    </a:ext>
                  </a:extLst>
                </a:gridCol>
                <a:gridCol w="1801421">
                  <a:extLst>
                    <a:ext uri="{9D8B030D-6E8A-4147-A177-3AD203B41FA5}">
                      <a16:colId xmlns:a16="http://schemas.microsoft.com/office/drawing/2014/main" val="820997132"/>
                    </a:ext>
                  </a:extLst>
                </a:gridCol>
                <a:gridCol w="1339947">
                  <a:extLst>
                    <a:ext uri="{9D8B030D-6E8A-4147-A177-3AD203B41FA5}">
                      <a16:colId xmlns:a16="http://schemas.microsoft.com/office/drawing/2014/main" val="3924041033"/>
                    </a:ext>
                  </a:extLst>
                </a:gridCol>
                <a:gridCol w="1939189">
                  <a:extLst>
                    <a:ext uri="{9D8B030D-6E8A-4147-A177-3AD203B41FA5}">
                      <a16:colId xmlns:a16="http://schemas.microsoft.com/office/drawing/2014/main" val="728330383"/>
                    </a:ext>
                  </a:extLst>
                </a:gridCol>
                <a:gridCol w="1939189">
                  <a:extLst>
                    <a:ext uri="{9D8B030D-6E8A-4147-A177-3AD203B41FA5}">
                      <a16:colId xmlns:a16="http://schemas.microsoft.com/office/drawing/2014/main" val="1483240932"/>
                    </a:ext>
                  </a:extLst>
                </a:gridCol>
              </a:tblGrid>
              <a:tr h="866610">
                <a:tc>
                  <a:txBody>
                    <a:bodyPr/>
                    <a:lstStyle/>
                    <a:p>
                      <a:pPr algn="ctr"/>
                      <a:r>
                        <a:rPr lang="ja-JP" altLang="en-US">
                          <a:latin typeface="+mn-lt"/>
                          <a:ea typeface="UD Digi Kyokasho NP-R" panose="02020400000000000000" pitchFamily="18" charset="-128"/>
                        </a:rPr>
                        <a:t>話者（性別年齢出身）</a:t>
                      </a:r>
                      <a:endParaRPr lang="en-US" dirty="0">
                        <a:latin typeface="+mn-lt"/>
                        <a:ea typeface="UD Digi Kyokasho NP-R" panose="02020400000000000000" pitchFamily="18" charset="-128"/>
                      </a:endParaRPr>
                    </a:p>
                  </a:txBody>
                  <a:tcPr anchor="ctr"/>
                </a:tc>
                <a:tc>
                  <a:txBody>
                    <a:bodyPr/>
                    <a:lstStyle/>
                    <a:p>
                      <a:pPr algn="ctr"/>
                      <a:r>
                        <a:rPr lang="ja-JP" altLang="en-US">
                          <a:latin typeface="+mn-lt"/>
                          <a:ea typeface="UD Digi Kyokasho NP-R" panose="02020400000000000000" pitchFamily="18" charset="-128"/>
                        </a:rPr>
                        <a:t>プリテスト</a:t>
                      </a:r>
                      <a:endParaRPr lang="en-US" dirty="0">
                        <a:latin typeface="+mn-lt"/>
                        <a:ea typeface="UD Digi Kyokasho NP-R" panose="02020400000000000000" pitchFamily="18" charset="-128"/>
                      </a:endParaRPr>
                    </a:p>
                  </a:txBody>
                  <a:tcPr anchor="ctr"/>
                </a:tc>
                <a:tc>
                  <a:txBody>
                    <a:bodyPr/>
                    <a:lstStyle/>
                    <a:p>
                      <a:pPr algn="ctr"/>
                      <a:r>
                        <a:rPr lang="ja-JP" altLang="en-US">
                          <a:latin typeface="+mn-lt"/>
                          <a:ea typeface="UD Digi Kyokasho NP-R" panose="02020400000000000000" pitchFamily="18" charset="-128"/>
                        </a:rPr>
                        <a:t>訓練</a:t>
                      </a:r>
                      <a:endParaRPr lang="en-US" dirty="0">
                        <a:latin typeface="+mn-lt"/>
                        <a:ea typeface="UD Digi Kyokasho NP-R" panose="02020400000000000000" pitchFamily="18" charset="-128"/>
                      </a:endParaRPr>
                    </a:p>
                  </a:txBody>
                  <a:tcPr anchor="ctr"/>
                </a:tc>
                <a:tc>
                  <a:txBody>
                    <a:bodyPr/>
                    <a:lstStyle/>
                    <a:p>
                      <a:pPr algn="ctr"/>
                      <a:r>
                        <a:rPr lang="ja-JP" altLang="en-US">
                          <a:latin typeface="+mn-lt"/>
                          <a:ea typeface="UD Digi Kyokasho NP-R" panose="02020400000000000000" pitchFamily="18" charset="-128"/>
                        </a:rPr>
                        <a:t>ポストテスト</a:t>
                      </a:r>
                      <a:r>
                        <a:rPr lang="en-US" altLang="ja-JP" dirty="0">
                          <a:latin typeface="+mn-lt"/>
                          <a:ea typeface="UD Digi Kyokasho NP-R" panose="02020400000000000000" pitchFamily="18" charset="-128"/>
                        </a:rPr>
                        <a:t> 1</a:t>
                      </a:r>
                      <a:endParaRPr lang="ja-JP" altLang="en-US">
                        <a:latin typeface="+mn-lt"/>
                        <a:ea typeface="UD Digi Kyokasho NP-R" panose="02020400000000000000" pitchFamily="18" charset="-128"/>
                      </a:endParaRPr>
                    </a:p>
                  </a:txBody>
                  <a:tcPr anchor="ctr"/>
                </a:tc>
                <a:tc>
                  <a:txBody>
                    <a:bodyPr/>
                    <a:lstStyle/>
                    <a:p>
                      <a:pPr algn="ctr"/>
                      <a:r>
                        <a:rPr lang="ja-JP" altLang="en-US">
                          <a:latin typeface="+mn-lt"/>
                          <a:ea typeface="UD Digi Kyokasho NP-R" panose="02020400000000000000" pitchFamily="18" charset="-128"/>
                        </a:rPr>
                        <a:t>ポストテスト</a:t>
                      </a:r>
                      <a:r>
                        <a:rPr lang="en-US" altLang="ja-JP" dirty="0">
                          <a:latin typeface="+mn-lt"/>
                          <a:ea typeface="UD Digi Kyokasho NP-R" panose="02020400000000000000" pitchFamily="18" charset="-128"/>
                        </a:rPr>
                        <a:t> 2</a:t>
                      </a:r>
                      <a:endParaRPr lang="en-US" dirty="0">
                        <a:latin typeface="+mn-lt"/>
                        <a:ea typeface="UD Digi Kyokasho NP-R" panose="02020400000000000000" pitchFamily="18" charset="-128"/>
                      </a:endParaRPr>
                    </a:p>
                  </a:txBody>
                  <a:tcPr anchor="ctr"/>
                </a:tc>
                <a:extLst>
                  <a:ext uri="{0D108BD9-81ED-4DB2-BD59-A6C34878D82A}">
                    <a16:rowId xmlns:a16="http://schemas.microsoft.com/office/drawing/2014/main" val="487676031"/>
                  </a:ext>
                </a:extLst>
              </a:tr>
              <a:tr h="495206">
                <a:tc>
                  <a:txBody>
                    <a:bodyPr/>
                    <a:lstStyle/>
                    <a:p>
                      <a:pPr algn="ctr"/>
                      <a:r>
                        <a:rPr lang="ja-JP" altLang="en-US">
                          <a:latin typeface="Calibri" panose="020F0502020204030204" pitchFamily="34" charset="0"/>
                          <a:ea typeface="UD Digi Kyokasho NP-R" panose="02020400000000000000" pitchFamily="18" charset="-128"/>
                          <a:cs typeface="Calibri" panose="020F0502020204030204" pitchFamily="34" charset="0"/>
                        </a:rPr>
                        <a:t>女性, 24, 埼玉</a:t>
                      </a:r>
                    </a:p>
                  </a:txBody>
                  <a:tcPr/>
                </a:tc>
                <a:tc>
                  <a:txBody>
                    <a:bodyPr/>
                    <a:lstStyle/>
                    <a:p>
                      <a:pPr algn="ctr"/>
                      <a:r>
                        <a:rPr lang="ja-JP" altLang="en-US">
                          <a:latin typeface="Calibri" panose="020F0502020204030204" pitchFamily="34" charset="0"/>
                          <a:ea typeface="UD Digi Kyokasho NP-R" panose="02020400000000000000" pitchFamily="18" charset="-128"/>
                          <a:cs typeface="Calibri" panose="020F0502020204030204" pitchFamily="34" charset="0"/>
                        </a:rPr>
                        <a:t>〇</a:t>
                      </a:r>
                      <a:endParaRPr lang="en-US">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r>
                        <a:rPr lang="ja-JP" altLang="en-US" sz="1800" b="0" i="0" u="none" strike="noStrike" noProof="0">
                          <a:latin typeface="Calibri" panose="020F0502020204030204" pitchFamily="34" charset="0"/>
                          <a:ea typeface="UD Digi Kyokasho NP-R" panose="02020400000000000000" pitchFamily="18" charset="-128"/>
                          <a:cs typeface="Calibri" panose="020F0502020204030204" pitchFamily="34" charset="0"/>
                        </a:rPr>
                        <a:t>〇</a:t>
                      </a:r>
                      <a:endParaRPr lang="en-US">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endParaRPr lang="ja-JP" altLang="en-US" sz="1800" b="0" i="0" u="none" strike="noStrike" noProof="0" dirty="0">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algn="ctr"/>
                      <a:endParaRPr lang="en-US">
                        <a:latin typeface="Calibri" panose="020F0502020204030204" pitchFamily="34" charset="0"/>
                        <a:ea typeface="UD Digi Kyokasho NP-R" panose="02020400000000000000" pitchFamily="18" charset="-128"/>
                        <a:cs typeface="Calibri" panose="020F0502020204030204" pitchFamily="34" charset="0"/>
                      </a:endParaRPr>
                    </a:p>
                  </a:txBody>
                  <a:tcPr/>
                </a:tc>
                <a:extLst>
                  <a:ext uri="{0D108BD9-81ED-4DB2-BD59-A6C34878D82A}">
                    <a16:rowId xmlns:a16="http://schemas.microsoft.com/office/drawing/2014/main" val="2708459494"/>
                  </a:ext>
                </a:extLst>
              </a:tr>
              <a:tr h="495206">
                <a:tc>
                  <a:txBody>
                    <a:bodyPr/>
                    <a:lstStyle/>
                    <a:p>
                      <a:pPr lvl="0" algn="ctr">
                        <a:buNone/>
                      </a:pPr>
                      <a:r>
                        <a:rPr lang="ja-JP" altLang="en-US">
                          <a:latin typeface="Calibri" panose="020F0502020204030204" pitchFamily="34" charset="0"/>
                          <a:ea typeface="UD Digi Kyokasho NP-R" panose="02020400000000000000" pitchFamily="18" charset="-128"/>
                          <a:cs typeface="Calibri" panose="020F0502020204030204" pitchFamily="34" charset="0"/>
                        </a:rPr>
                        <a:t>男性, 29, 東京</a:t>
                      </a:r>
                      <a:endParaRPr lang="en-US" altLang="ja-JP" dirty="0">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r>
                        <a:rPr lang="ja-JP" altLang="en-US">
                          <a:latin typeface="Calibri" panose="020F0502020204030204" pitchFamily="34" charset="0"/>
                          <a:ea typeface="UD Digi Kyokasho NP-R" panose="02020400000000000000" pitchFamily="18" charset="-128"/>
                          <a:cs typeface="Calibri" panose="020F0502020204030204" pitchFamily="34" charset="0"/>
                        </a:rPr>
                        <a:t>〇</a:t>
                      </a:r>
                      <a:endParaRPr lang="en-US" altLang="ja-JP">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r>
                        <a:rPr lang="ja-JP" altLang="en-US" sz="1800" b="0" i="0" u="none" strike="noStrike" noProof="0">
                          <a:latin typeface="Calibri" panose="020F0502020204030204" pitchFamily="34" charset="0"/>
                          <a:ea typeface="UD Digi Kyokasho NP-R" panose="02020400000000000000" pitchFamily="18" charset="-128"/>
                          <a:cs typeface="Calibri" panose="020F0502020204030204" pitchFamily="34" charset="0"/>
                        </a:rPr>
                        <a:t>〇</a:t>
                      </a:r>
                      <a:endParaRPr lang="en-US" altLang="ja-JP">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endParaRPr lang="ja-JP" altLang="en-US" sz="1800" b="0" i="0" u="none" strike="noStrike" noProof="0" dirty="0">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endParaRPr lang="ja-JP" altLang="en-US" sz="1800" b="0" i="0" u="none" strike="noStrike" noProof="0">
                        <a:latin typeface="Calibri" panose="020F0502020204030204" pitchFamily="34" charset="0"/>
                        <a:ea typeface="UD Digi Kyokasho NP-R" panose="02020400000000000000" pitchFamily="18" charset="-128"/>
                        <a:cs typeface="Calibri" panose="020F0502020204030204" pitchFamily="34" charset="0"/>
                      </a:endParaRPr>
                    </a:p>
                  </a:txBody>
                  <a:tcPr/>
                </a:tc>
                <a:extLst>
                  <a:ext uri="{0D108BD9-81ED-4DB2-BD59-A6C34878D82A}">
                    <a16:rowId xmlns:a16="http://schemas.microsoft.com/office/drawing/2014/main" val="584387574"/>
                  </a:ext>
                </a:extLst>
              </a:tr>
              <a:tr h="495206">
                <a:tc>
                  <a:txBody>
                    <a:bodyPr/>
                    <a:lstStyle/>
                    <a:p>
                      <a:pPr algn="ctr"/>
                      <a:r>
                        <a:rPr lang="ja-JP" altLang="en-US">
                          <a:latin typeface="Calibri" panose="020F0502020204030204" pitchFamily="34" charset="0"/>
                          <a:ea typeface="UD Digi Kyokasho NP-R" panose="02020400000000000000" pitchFamily="18" charset="-128"/>
                          <a:cs typeface="Calibri" panose="020F0502020204030204" pitchFamily="34" charset="0"/>
                        </a:rPr>
                        <a:t>女性, 26, 静岡</a:t>
                      </a:r>
                      <a:endParaRPr lang="en-US">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r>
                        <a:rPr lang="ja-JP" altLang="en-US" sz="1800" b="0" i="0" u="none" strike="noStrike" noProof="0">
                          <a:latin typeface="Calibri" panose="020F0502020204030204" pitchFamily="34" charset="0"/>
                          <a:ea typeface="UD Digi Kyokasho NP-R" panose="02020400000000000000" pitchFamily="18" charset="-128"/>
                          <a:cs typeface="Calibri" panose="020F0502020204030204" pitchFamily="34" charset="0"/>
                        </a:rPr>
                        <a:t>〇</a:t>
                      </a:r>
                      <a:endParaRPr lang="en-US">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r>
                        <a:rPr lang="ja-JP" altLang="en-US" sz="1800" b="0" i="0" u="none" strike="noStrike" noProof="0">
                          <a:latin typeface="Calibri" panose="020F0502020204030204" pitchFamily="34" charset="0"/>
                          <a:ea typeface="UD Digi Kyokasho NP-R" panose="02020400000000000000" pitchFamily="18" charset="-128"/>
                          <a:cs typeface="Calibri" panose="020F0502020204030204" pitchFamily="34" charset="0"/>
                        </a:rPr>
                        <a:t>〇</a:t>
                      </a:r>
                      <a:endParaRPr lang="en-US">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r>
                        <a:rPr lang="ja-JP" altLang="en-US" sz="1800" b="0" i="0" u="none" strike="noStrike" noProof="0">
                          <a:latin typeface="Calibri" panose="020F0502020204030204" pitchFamily="34" charset="0"/>
                          <a:ea typeface="UD Digi Kyokasho NP-R" panose="02020400000000000000" pitchFamily="18" charset="-128"/>
                          <a:cs typeface="Calibri" panose="020F0502020204030204" pitchFamily="34" charset="0"/>
                        </a:rPr>
                        <a:t>〇</a:t>
                      </a:r>
                      <a:endParaRPr lang="en-US" dirty="0">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r>
                        <a:rPr lang="ja-JP" altLang="en-US" sz="1800" b="0" i="0" u="none" strike="noStrike" noProof="0">
                          <a:latin typeface="Calibri" panose="020F0502020204030204" pitchFamily="34" charset="0"/>
                          <a:ea typeface="UD Digi Kyokasho NP-R" panose="02020400000000000000" pitchFamily="18" charset="-128"/>
                          <a:cs typeface="Calibri" panose="020F0502020204030204" pitchFamily="34" charset="0"/>
                        </a:rPr>
                        <a:t>〇</a:t>
                      </a:r>
                      <a:endParaRPr lang="en-US">
                        <a:latin typeface="Calibri" panose="020F0502020204030204" pitchFamily="34" charset="0"/>
                        <a:ea typeface="UD Digi Kyokasho NP-R" panose="02020400000000000000" pitchFamily="18" charset="-128"/>
                        <a:cs typeface="Calibri" panose="020F0502020204030204" pitchFamily="34" charset="0"/>
                      </a:endParaRPr>
                    </a:p>
                  </a:txBody>
                  <a:tcPr/>
                </a:tc>
                <a:extLst>
                  <a:ext uri="{0D108BD9-81ED-4DB2-BD59-A6C34878D82A}">
                    <a16:rowId xmlns:a16="http://schemas.microsoft.com/office/drawing/2014/main" val="3102670425"/>
                  </a:ext>
                </a:extLst>
              </a:tr>
              <a:tr h="515839">
                <a:tc>
                  <a:txBody>
                    <a:bodyPr/>
                    <a:lstStyle/>
                    <a:p>
                      <a:pPr algn="ctr"/>
                      <a:r>
                        <a:rPr lang="ja-JP" altLang="en-US">
                          <a:latin typeface="Calibri" panose="020F0502020204030204" pitchFamily="34" charset="0"/>
                          <a:ea typeface="UD Digi Kyokasho NP-R" panose="02020400000000000000" pitchFamily="18" charset="-128"/>
                          <a:cs typeface="Calibri" panose="020F0502020204030204" pitchFamily="34" charset="0"/>
                        </a:rPr>
                        <a:t>男性, 26, 新潟</a:t>
                      </a:r>
                      <a:endParaRPr lang="en-US" err="1">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r>
                        <a:rPr lang="ja-JP" altLang="en-US" sz="1800" b="0" i="0" u="none" strike="noStrike" noProof="0">
                          <a:latin typeface="Calibri" panose="020F0502020204030204" pitchFamily="34" charset="0"/>
                          <a:ea typeface="UD Digi Kyokasho NP-R" panose="02020400000000000000" pitchFamily="18" charset="-128"/>
                          <a:cs typeface="Calibri" panose="020F0502020204030204" pitchFamily="34" charset="0"/>
                        </a:rPr>
                        <a:t>〇</a:t>
                      </a:r>
                      <a:endParaRPr lang="en-US">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r>
                        <a:rPr lang="ja-JP" altLang="en-US" sz="1800" b="0" i="0" u="none" strike="noStrike" noProof="0">
                          <a:latin typeface="Calibri" panose="020F0502020204030204" pitchFamily="34" charset="0"/>
                          <a:ea typeface="UD Digi Kyokasho NP-R" panose="02020400000000000000" pitchFamily="18" charset="-128"/>
                          <a:cs typeface="Calibri" panose="020F0502020204030204" pitchFamily="34" charset="0"/>
                        </a:rPr>
                        <a:t>〇</a:t>
                      </a:r>
                      <a:endParaRPr lang="en-US">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r>
                        <a:rPr lang="ja-JP" altLang="en-US" sz="1800" b="0" i="0" u="none" strike="noStrike" noProof="0">
                          <a:latin typeface="Calibri" panose="020F0502020204030204" pitchFamily="34" charset="0"/>
                          <a:ea typeface="UD Digi Kyokasho NP-R" panose="02020400000000000000" pitchFamily="18" charset="-128"/>
                          <a:cs typeface="Calibri" panose="020F0502020204030204" pitchFamily="34" charset="0"/>
                        </a:rPr>
                        <a:t>〇</a:t>
                      </a:r>
                      <a:endParaRPr lang="en-US">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r>
                        <a:rPr lang="ja-JP" altLang="en-US" sz="1800" b="0" i="0" u="none" strike="noStrike" noProof="0">
                          <a:latin typeface="Calibri" panose="020F0502020204030204" pitchFamily="34" charset="0"/>
                          <a:ea typeface="UD Digi Kyokasho NP-R" panose="02020400000000000000" pitchFamily="18" charset="-128"/>
                          <a:cs typeface="Calibri" panose="020F0502020204030204" pitchFamily="34" charset="0"/>
                        </a:rPr>
                        <a:t>〇</a:t>
                      </a:r>
                      <a:endParaRPr lang="en-US">
                        <a:latin typeface="Calibri" panose="020F0502020204030204" pitchFamily="34" charset="0"/>
                        <a:ea typeface="UD Digi Kyokasho NP-R" panose="02020400000000000000" pitchFamily="18" charset="-128"/>
                        <a:cs typeface="Calibri" panose="020F0502020204030204" pitchFamily="34" charset="0"/>
                      </a:endParaRPr>
                    </a:p>
                  </a:txBody>
                  <a:tcPr/>
                </a:tc>
                <a:extLst>
                  <a:ext uri="{0D108BD9-81ED-4DB2-BD59-A6C34878D82A}">
                    <a16:rowId xmlns:a16="http://schemas.microsoft.com/office/drawing/2014/main" val="2630787580"/>
                  </a:ext>
                </a:extLst>
              </a:tr>
              <a:tr h="495206">
                <a:tc>
                  <a:txBody>
                    <a:bodyPr/>
                    <a:lstStyle/>
                    <a:p>
                      <a:pPr lvl="0" algn="ctr">
                        <a:buNone/>
                      </a:pPr>
                      <a:r>
                        <a:rPr lang="ja-JP" altLang="en-US">
                          <a:latin typeface="Calibri" panose="020F0502020204030204" pitchFamily="34" charset="0"/>
                          <a:ea typeface="UD Digi Kyokasho NP-R" panose="02020400000000000000" pitchFamily="18" charset="-128"/>
                          <a:cs typeface="Calibri" panose="020F0502020204030204" pitchFamily="34" charset="0"/>
                        </a:rPr>
                        <a:t>女性, 29, 東京</a:t>
                      </a:r>
                      <a:endParaRPr lang="en-US" altLang="ja-JP">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endParaRPr lang="en-US">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endParaRPr lang="en-US">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r>
                        <a:rPr lang="ja-JP" altLang="en-US" sz="1800" b="0" i="0" u="none" strike="noStrike" noProof="0">
                          <a:latin typeface="Calibri" panose="020F0502020204030204" pitchFamily="34" charset="0"/>
                          <a:ea typeface="UD Digi Kyokasho NP-R" panose="02020400000000000000" pitchFamily="18" charset="-128"/>
                          <a:cs typeface="Calibri" panose="020F0502020204030204" pitchFamily="34" charset="0"/>
                        </a:rPr>
                        <a:t>〇</a:t>
                      </a:r>
                      <a:endParaRPr lang="en-US">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r>
                        <a:rPr lang="ja-JP" altLang="en-US" sz="1800" b="0" i="0" u="none" strike="noStrike" noProof="0">
                          <a:latin typeface="Calibri" panose="020F0502020204030204" pitchFamily="34" charset="0"/>
                          <a:ea typeface="UD Digi Kyokasho NP-R" panose="02020400000000000000" pitchFamily="18" charset="-128"/>
                          <a:cs typeface="Calibri" panose="020F0502020204030204" pitchFamily="34" charset="0"/>
                        </a:rPr>
                        <a:t>〇</a:t>
                      </a:r>
                      <a:endParaRPr lang="en-US" altLang="ja-JP">
                        <a:latin typeface="Calibri" panose="020F0502020204030204" pitchFamily="34" charset="0"/>
                        <a:ea typeface="UD Digi Kyokasho NP-R" panose="02020400000000000000" pitchFamily="18" charset="-128"/>
                        <a:cs typeface="Calibri" panose="020F0502020204030204" pitchFamily="34" charset="0"/>
                      </a:endParaRPr>
                    </a:p>
                  </a:txBody>
                  <a:tcPr/>
                </a:tc>
                <a:extLst>
                  <a:ext uri="{0D108BD9-81ED-4DB2-BD59-A6C34878D82A}">
                    <a16:rowId xmlns:a16="http://schemas.microsoft.com/office/drawing/2014/main" val="679230912"/>
                  </a:ext>
                </a:extLst>
              </a:tr>
              <a:tr h="495206">
                <a:tc>
                  <a:txBody>
                    <a:bodyPr/>
                    <a:lstStyle/>
                    <a:p>
                      <a:pPr lvl="0" algn="ctr">
                        <a:buNone/>
                      </a:pPr>
                      <a:r>
                        <a:rPr lang="ja-JP" altLang="en-US">
                          <a:latin typeface="Calibri" panose="020F0502020204030204" pitchFamily="34" charset="0"/>
                          <a:ea typeface="UD Digi Kyokasho NP-R" panose="02020400000000000000" pitchFamily="18" charset="-128"/>
                          <a:cs typeface="Calibri" panose="020F0502020204030204" pitchFamily="34" charset="0"/>
                        </a:rPr>
                        <a:t>男性, 30, 神奈川</a:t>
                      </a:r>
                      <a:endParaRPr lang="en-US" altLang="ja-JP">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endParaRPr lang="en-US">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endParaRPr lang="en-US">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r>
                        <a:rPr lang="ja-JP" altLang="en-US" sz="1800" b="0" i="0" u="none" strike="noStrike" noProof="0">
                          <a:latin typeface="Calibri" panose="020F0502020204030204" pitchFamily="34" charset="0"/>
                          <a:ea typeface="UD Digi Kyokasho NP-R" panose="02020400000000000000" pitchFamily="18" charset="-128"/>
                          <a:cs typeface="Calibri" panose="020F0502020204030204" pitchFamily="34" charset="0"/>
                        </a:rPr>
                        <a:t>〇</a:t>
                      </a:r>
                      <a:endParaRPr lang="en-US" altLang="ja-JP">
                        <a:latin typeface="Calibri" panose="020F0502020204030204" pitchFamily="34" charset="0"/>
                        <a:ea typeface="UD Digi Kyokasho NP-R" panose="02020400000000000000" pitchFamily="18" charset="-128"/>
                        <a:cs typeface="Calibri" panose="020F0502020204030204" pitchFamily="34" charset="0"/>
                      </a:endParaRPr>
                    </a:p>
                  </a:txBody>
                  <a:tcPr/>
                </a:tc>
                <a:tc>
                  <a:txBody>
                    <a:bodyPr/>
                    <a:lstStyle/>
                    <a:p>
                      <a:pPr lvl="0" algn="ctr">
                        <a:buNone/>
                      </a:pPr>
                      <a:r>
                        <a:rPr lang="ja-JP" altLang="en-US" sz="1800" b="0" i="0" u="none" strike="noStrike" noProof="0">
                          <a:latin typeface="Calibri" panose="020F0502020204030204" pitchFamily="34" charset="0"/>
                          <a:ea typeface="UD Digi Kyokasho NP-R" panose="02020400000000000000" pitchFamily="18" charset="-128"/>
                          <a:cs typeface="Calibri" panose="020F0502020204030204" pitchFamily="34" charset="0"/>
                        </a:rPr>
                        <a:t>〇</a:t>
                      </a:r>
                      <a:endParaRPr lang="en-US" dirty="0">
                        <a:latin typeface="Calibri" panose="020F0502020204030204" pitchFamily="34" charset="0"/>
                        <a:ea typeface="UD Digi Kyokasho NP-R" panose="02020400000000000000" pitchFamily="18" charset="-128"/>
                        <a:cs typeface="Calibri" panose="020F0502020204030204" pitchFamily="34" charset="0"/>
                      </a:endParaRPr>
                    </a:p>
                  </a:txBody>
                  <a:tcPr/>
                </a:tc>
                <a:extLst>
                  <a:ext uri="{0D108BD9-81ED-4DB2-BD59-A6C34878D82A}">
                    <a16:rowId xmlns:a16="http://schemas.microsoft.com/office/drawing/2014/main" val="2397663926"/>
                  </a:ext>
                </a:extLst>
              </a:tr>
            </a:tbl>
          </a:graphicData>
        </a:graphic>
      </p:graphicFrame>
    </p:spTree>
    <p:extLst>
      <p:ext uri="{BB962C8B-B14F-4D97-AF65-F5344CB8AC3E}">
        <p14:creationId xmlns:p14="http://schemas.microsoft.com/office/powerpoint/2010/main" val="2168378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B89D6-86A5-427C-AD34-A1110A642FCD}"/>
              </a:ext>
            </a:extLst>
          </p:cNvPr>
          <p:cNvSpPr>
            <a:spLocks noGrp="1"/>
          </p:cNvSpPr>
          <p:nvPr>
            <p:ph type="title"/>
          </p:nvPr>
        </p:nvSpPr>
        <p:spPr/>
        <p:txBody>
          <a:bodyPr/>
          <a:lstStyle/>
          <a:p>
            <a:pPr algn="ctr"/>
            <a:r>
              <a:rPr lang="en-US" b="1" dirty="0">
                <a:latin typeface="+mn-lt"/>
              </a:rPr>
              <a:t>Illinois Wesleyan University (LMS: Moodle)</a:t>
            </a:r>
          </a:p>
        </p:txBody>
      </p:sp>
      <p:pic>
        <p:nvPicPr>
          <p:cNvPr id="5" name="Content Placeholder 4" descr="Graphical user interface, text, application&#10;&#10;Description automatically generated">
            <a:extLst>
              <a:ext uri="{FF2B5EF4-FFF2-40B4-BE49-F238E27FC236}">
                <a16:creationId xmlns:a16="http://schemas.microsoft.com/office/drawing/2014/main" id="{8B17876B-2B0F-4995-AD04-1DC557F8C92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464" y="1765332"/>
            <a:ext cx="11495148" cy="3692661"/>
          </a:xfrm>
        </p:spPr>
      </p:pic>
    </p:spTree>
    <p:extLst>
      <p:ext uri="{BB962C8B-B14F-4D97-AF65-F5344CB8AC3E}">
        <p14:creationId xmlns:p14="http://schemas.microsoft.com/office/powerpoint/2010/main" val="768055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DE9C5-BAA7-4581-8408-B380B036D999}"/>
              </a:ext>
            </a:extLst>
          </p:cNvPr>
          <p:cNvSpPr>
            <a:spLocks noGrp="1"/>
          </p:cNvSpPr>
          <p:nvPr>
            <p:ph type="title"/>
          </p:nvPr>
        </p:nvSpPr>
        <p:spPr>
          <a:xfrm>
            <a:off x="838200" y="20741"/>
            <a:ext cx="10515600" cy="1325563"/>
          </a:xfrm>
        </p:spPr>
        <p:txBody>
          <a:bodyPr/>
          <a:lstStyle/>
          <a:p>
            <a:pPr algn="ctr"/>
            <a:r>
              <a:rPr lang="en-US" altLang="ja-JP" b="1" dirty="0"/>
              <a:t>Marshall University (LMS: Blackboard)</a:t>
            </a:r>
            <a:endParaRPr lang="en-US" b="1" dirty="0"/>
          </a:p>
        </p:txBody>
      </p:sp>
      <p:pic>
        <p:nvPicPr>
          <p:cNvPr id="7" name="Picture 7">
            <a:extLst>
              <a:ext uri="{FF2B5EF4-FFF2-40B4-BE49-F238E27FC236}">
                <a16:creationId xmlns:a16="http://schemas.microsoft.com/office/drawing/2014/main" id="{F35CC2F6-F89F-4852-B396-E3CBA7410021}"/>
              </a:ext>
            </a:extLst>
          </p:cNvPr>
          <p:cNvPicPr>
            <a:picLocks noGrp="1" noChangeAspect="1"/>
          </p:cNvPicPr>
          <p:nvPr>
            <p:ph idx="1"/>
          </p:nvPr>
        </p:nvPicPr>
        <p:blipFill>
          <a:blip r:embed="rId2"/>
          <a:stretch>
            <a:fillRect/>
          </a:stretch>
        </p:blipFill>
        <p:spPr>
          <a:xfrm>
            <a:off x="409557" y="1087395"/>
            <a:ext cx="11372885" cy="4977968"/>
          </a:xfrm>
        </p:spPr>
      </p:pic>
    </p:spTree>
    <p:extLst>
      <p:ext uri="{BB962C8B-B14F-4D97-AF65-F5344CB8AC3E}">
        <p14:creationId xmlns:p14="http://schemas.microsoft.com/office/powerpoint/2010/main" val="3543070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JB_06XF1">
            <a:hlinkClick r:id="" action="ppaction://media"/>
            <a:extLst>
              <a:ext uri="{FF2B5EF4-FFF2-40B4-BE49-F238E27FC236}">
                <a16:creationId xmlns:a16="http://schemas.microsoft.com/office/drawing/2014/main" id="{6F3A3753-337E-43CB-B91F-77C1B998BB94}"/>
              </a:ext>
            </a:extLst>
          </p:cNvPr>
          <p:cNvPicPr>
            <a:picLocks noChangeAspect="1"/>
          </p:cNvPicPr>
          <p:nvPr>
            <a:audioFile r:link="rId2"/>
            <p:extLst>
              <p:ext uri="{DAA4B4D4-6D71-4841-9C94-3DE7FCFB9230}">
                <p14:media xmlns:p14="http://schemas.microsoft.com/office/powerpoint/2010/main" r:embed="rId1"/>
              </p:ext>
            </p:extLst>
          </p:nvPr>
        </p:nvPicPr>
        <p:blipFill>
          <a:blip r:embed="rId8"/>
          <a:stretch>
            <a:fillRect/>
          </a:stretch>
        </p:blipFill>
        <p:spPr>
          <a:xfrm>
            <a:off x="2271637" y="656923"/>
            <a:ext cx="730250" cy="730250"/>
          </a:xfrm>
          <a:prstGeom prst="rect">
            <a:avLst/>
          </a:prstGeom>
        </p:spPr>
      </p:pic>
      <p:pic>
        <p:nvPicPr>
          <p:cNvPr id="6" name="JB_06YF1">
            <a:hlinkClick r:id="" action="ppaction://media"/>
            <a:extLst>
              <a:ext uri="{FF2B5EF4-FFF2-40B4-BE49-F238E27FC236}">
                <a16:creationId xmlns:a16="http://schemas.microsoft.com/office/drawing/2014/main" id="{F71B490D-DB18-46A4-9852-8F59E6218B2C}"/>
              </a:ext>
            </a:extLst>
          </p:cNvPr>
          <p:cNvPicPr>
            <a:picLocks noChangeAspect="1"/>
          </p:cNvPicPr>
          <p:nvPr>
            <a:audioFile r:link="rId4"/>
            <p:extLst>
              <p:ext uri="{DAA4B4D4-6D71-4841-9C94-3DE7FCFB9230}">
                <p14:media xmlns:p14="http://schemas.microsoft.com/office/powerpoint/2010/main" r:embed="rId3"/>
              </p:ext>
            </p:extLst>
          </p:nvPr>
        </p:nvPicPr>
        <p:blipFill>
          <a:blip r:embed="rId8"/>
          <a:stretch>
            <a:fillRect/>
          </a:stretch>
        </p:blipFill>
        <p:spPr>
          <a:xfrm>
            <a:off x="5368017" y="656923"/>
            <a:ext cx="730250" cy="730250"/>
          </a:xfrm>
          <a:prstGeom prst="rect">
            <a:avLst/>
          </a:prstGeom>
        </p:spPr>
      </p:pic>
      <p:pic>
        <p:nvPicPr>
          <p:cNvPr id="7" name="JB_06XM3">
            <a:hlinkClick r:id="" action="ppaction://media"/>
            <a:extLst>
              <a:ext uri="{FF2B5EF4-FFF2-40B4-BE49-F238E27FC236}">
                <a16:creationId xmlns:a16="http://schemas.microsoft.com/office/drawing/2014/main" id="{29B20BD9-C3C9-438E-AEAF-D98C7A304594}"/>
              </a:ext>
            </a:extLst>
          </p:cNvPr>
          <p:cNvPicPr>
            <a:picLocks noChangeAspect="1"/>
          </p:cNvPicPr>
          <p:nvPr>
            <a:audioFile r:link="rId6"/>
            <p:extLst>
              <p:ext uri="{DAA4B4D4-6D71-4841-9C94-3DE7FCFB9230}">
                <p14:media xmlns:p14="http://schemas.microsoft.com/office/powerpoint/2010/main" r:embed="rId5"/>
              </p:ext>
            </p:extLst>
          </p:nvPr>
        </p:nvPicPr>
        <p:blipFill>
          <a:blip r:embed="rId8"/>
          <a:stretch>
            <a:fillRect/>
          </a:stretch>
        </p:blipFill>
        <p:spPr>
          <a:xfrm>
            <a:off x="8222494" y="656923"/>
            <a:ext cx="730250" cy="730250"/>
          </a:xfrm>
          <a:prstGeom prst="rect">
            <a:avLst/>
          </a:prstGeom>
        </p:spPr>
      </p:pic>
      <p:pic>
        <p:nvPicPr>
          <p:cNvPr id="10" name="Picture 2">
            <a:extLst>
              <a:ext uri="{FF2B5EF4-FFF2-40B4-BE49-F238E27FC236}">
                <a16:creationId xmlns:a16="http://schemas.microsoft.com/office/drawing/2014/main" id="{2E71CAFA-6C22-4F42-B43B-78421F54991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15764" y="1690688"/>
            <a:ext cx="9239047" cy="4292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056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787"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StopAudio" delay="0">
                      <p:tgtEl>
                        <p:sldTgt/>
                      </p:tgtEl>
                    </p:cond>
                  </p:endCondLst>
                </p:cTn>
                <p:tgtEl>
                  <p:spTgt spid="4"/>
                </p:tgtEl>
              </p:cMediaNode>
            </p:audio>
            <p:audio>
              <p:cMediaNode showWhenStopped="0">
                <p:cTn id="8" fill="hold" display="0">
                  <p:stCondLst>
                    <p:cond delay="indefinite"/>
                  </p:stCondLst>
                  <p:endCondLst>
                    <p:cond evt="onStopAudio" delay="0">
                      <p:tgtEl>
                        <p:sldTgt/>
                      </p:tgtEl>
                    </p:cond>
                  </p:endCondLst>
                </p:cTn>
                <p:tgtEl>
                  <p:spTgt spid="6"/>
                </p:tgtEl>
              </p:cMediaNode>
            </p:audio>
            <p:audio>
              <p:cMediaNode showWhenStopped="0">
                <p:cTn id="9" fill="hold" display="0">
                  <p:stCondLst>
                    <p:cond delay="indefinite"/>
                  </p:stCondLst>
                  <p:endCondLst>
                    <p:cond evt="onStopAudio" delay="0">
                      <p:tgtEl>
                        <p:sldTgt/>
                      </p:tgtEl>
                    </p:cond>
                  </p:endCondLst>
                </p:cTn>
                <p:tgtEl>
                  <p:spTgt spid="7"/>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65E8C-38B9-429D-95D7-B1343BD0844F}"/>
              </a:ext>
            </a:extLst>
          </p:cNvPr>
          <p:cNvSpPr>
            <a:spLocks noGrp="1"/>
          </p:cNvSpPr>
          <p:nvPr>
            <p:ph type="title"/>
          </p:nvPr>
        </p:nvSpPr>
        <p:spPr>
          <a:xfrm>
            <a:off x="777723" y="64634"/>
            <a:ext cx="10515600" cy="1325563"/>
          </a:xfrm>
        </p:spPr>
        <p:txBody>
          <a:bodyPr/>
          <a:lstStyle/>
          <a:p>
            <a:pPr algn="ctr"/>
            <a:r>
              <a:rPr lang="ja-JP" altLang="en-US" b="1">
                <a:latin typeface="UD Digi Kyokasho NP-R" panose="02020400000000000000" pitchFamily="18" charset="-128"/>
                <a:ea typeface="UD Digi Kyokasho NP-R" panose="02020400000000000000" pitchFamily="18" charset="-128"/>
              </a:rPr>
              <a:t>結果</a:t>
            </a:r>
            <a:endParaRPr lang="en-US" b="1">
              <a:latin typeface="UD Digi Kyokasho NP-R" panose="02020400000000000000" pitchFamily="18" charset="-128"/>
              <a:ea typeface="UD Digi Kyokasho NP-R" panose="02020400000000000000" pitchFamily="18" charset="-128"/>
            </a:endParaRPr>
          </a:p>
        </p:txBody>
      </p:sp>
      <p:pic>
        <p:nvPicPr>
          <p:cNvPr id="4" name="Picture 4" descr="Chart, box and whisker chart&#10;&#10;Description automatically generated">
            <a:extLst>
              <a:ext uri="{FF2B5EF4-FFF2-40B4-BE49-F238E27FC236}">
                <a16:creationId xmlns:a16="http://schemas.microsoft.com/office/drawing/2014/main" id="{32F750B2-92C1-47EE-B1E6-C5FE7A9E82D2}"/>
              </a:ext>
            </a:extLst>
          </p:cNvPr>
          <p:cNvPicPr>
            <a:picLocks noGrp="1" noChangeAspect="1"/>
          </p:cNvPicPr>
          <p:nvPr>
            <p:ph idx="1"/>
          </p:nvPr>
        </p:nvPicPr>
        <p:blipFill>
          <a:blip r:embed="rId2"/>
          <a:stretch>
            <a:fillRect/>
          </a:stretch>
        </p:blipFill>
        <p:spPr>
          <a:xfrm>
            <a:off x="1248793" y="1390197"/>
            <a:ext cx="9573461" cy="4835147"/>
          </a:xfrm>
        </p:spPr>
      </p:pic>
    </p:spTree>
    <p:extLst>
      <p:ext uri="{BB962C8B-B14F-4D97-AF65-F5344CB8AC3E}">
        <p14:creationId xmlns:p14="http://schemas.microsoft.com/office/powerpoint/2010/main" val="1113863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F9B822F-893E-44C8-963C-64F50ACECB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965E8C-38B9-429D-95D7-B1343BD0844F}"/>
              </a:ext>
            </a:extLst>
          </p:cNvPr>
          <p:cNvSpPr>
            <a:spLocks noGrp="1"/>
          </p:cNvSpPr>
          <p:nvPr>
            <p:ph type="title"/>
          </p:nvPr>
        </p:nvSpPr>
        <p:spPr>
          <a:xfrm>
            <a:off x="838200" y="585216"/>
            <a:ext cx="10515600" cy="1325563"/>
          </a:xfrm>
        </p:spPr>
        <p:txBody>
          <a:bodyPr>
            <a:normAutofit/>
          </a:bodyPr>
          <a:lstStyle/>
          <a:p>
            <a:pPr algn="ctr"/>
            <a:r>
              <a:rPr lang="ja-JP" altLang="en-US" b="1">
                <a:solidFill>
                  <a:schemeClr val="bg1"/>
                </a:solidFill>
                <a:latin typeface="UD Digi Kyokasho NP-R"/>
                <a:ea typeface="UD Digi Kyokasho NP-R"/>
              </a:rPr>
              <a:t>母音の長短</a:t>
            </a:r>
            <a:r>
              <a:rPr lang="en-US" altLang="ja-JP" b="1" dirty="0">
                <a:solidFill>
                  <a:schemeClr val="bg1"/>
                </a:solidFill>
                <a:latin typeface="UD Digi Kyokasho NP-R"/>
                <a:ea typeface="UD Digi Kyokasho NP-R"/>
              </a:rPr>
              <a:t>: </a:t>
            </a:r>
            <a:r>
              <a:rPr lang="ja-JP" altLang="en-US" b="1">
                <a:solidFill>
                  <a:schemeClr val="bg1"/>
                </a:solidFill>
                <a:latin typeface="UD Digi Kyokasho NP-R"/>
                <a:ea typeface="UD Digi Kyokasho NP-R"/>
              </a:rPr>
              <a:t>単語内の位置</a:t>
            </a:r>
            <a:endParaRPr lang="en-US" b="1" dirty="0">
              <a:solidFill>
                <a:schemeClr val="bg1"/>
              </a:solidFill>
              <a:latin typeface="UD Digi Kyokasho NP-R" panose="02020400000000000000" pitchFamily="18" charset="-128"/>
              <a:ea typeface="UD Digi Kyokasho NP-R" panose="02020400000000000000" pitchFamily="18" charset="-128"/>
            </a:endParaRPr>
          </a:p>
        </p:txBody>
      </p:sp>
      <p:pic>
        <p:nvPicPr>
          <p:cNvPr id="10" name="Picture 13" descr="Chart, box and whisker chart&#10;&#10;Description automatically generated">
            <a:extLst>
              <a:ext uri="{FF2B5EF4-FFF2-40B4-BE49-F238E27FC236}">
                <a16:creationId xmlns:a16="http://schemas.microsoft.com/office/drawing/2014/main" id="{E3EA1009-D39A-4BFF-A7A9-FCAA17DE8802}"/>
              </a:ext>
            </a:extLst>
          </p:cNvPr>
          <p:cNvPicPr>
            <a:picLocks noChangeAspect="1"/>
          </p:cNvPicPr>
          <p:nvPr/>
        </p:nvPicPr>
        <p:blipFill>
          <a:blip r:embed="rId2"/>
          <a:stretch>
            <a:fillRect/>
          </a:stretch>
        </p:blipFill>
        <p:spPr>
          <a:xfrm>
            <a:off x="496866" y="2372867"/>
            <a:ext cx="6271364" cy="4032924"/>
          </a:xfrm>
          <a:prstGeom prst="rect">
            <a:avLst/>
          </a:prstGeom>
        </p:spPr>
      </p:pic>
      <p:sp>
        <p:nvSpPr>
          <p:cNvPr id="12" name="Content Placeholder 11">
            <a:extLst>
              <a:ext uri="{FF2B5EF4-FFF2-40B4-BE49-F238E27FC236}">
                <a16:creationId xmlns:a16="http://schemas.microsoft.com/office/drawing/2014/main" id="{0DACBFE5-E0CF-FCC9-490F-2D7704B68B5B}"/>
              </a:ext>
            </a:extLst>
          </p:cNvPr>
          <p:cNvSpPr>
            <a:spLocks noGrp="1"/>
          </p:cNvSpPr>
          <p:nvPr>
            <p:ph idx="1"/>
          </p:nvPr>
        </p:nvSpPr>
        <p:spPr>
          <a:xfrm>
            <a:off x="7004054" y="2516777"/>
            <a:ext cx="5020798" cy="2192385"/>
          </a:xfrm>
        </p:spPr>
        <p:txBody>
          <a:bodyPr anchor="ctr">
            <a:normAutofit/>
          </a:bodyPr>
          <a:lstStyle/>
          <a:p>
            <a:r>
              <a:rPr lang="ja-JP" sz="2400" dirty="0">
                <a:latin typeface="UD Digi Kyokasho NP-R"/>
                <a:ea typeface="UD Digi Kyokasho NP-R"/>
                <a:cs typeface="Calibri"/>
              </a:rPr>
              <a:t>語尾（一緒・一生）よりも</a:t>
            </a:r>
            <a:r>
              <a:rPr lang="ja-JP" altLang="en-US" sz="2400" dirty="0">
                <a:latin typeface="UD Digi Kyokasho NP-R"/>
                <a:ea typeface="UD Digi Kyokasho NP-R"/>
                <a:cs typeface="Calibri"/>
              </a:rPr>
              <a:t>語頭（四時・用事）の方が容易</a:t>
            </a:r>
          </a:p>
        </p:txBody>
      </p:sp>
    </p:spTree>
    <p:extLst>
      <p:ext uri="{BB962C8B-B14F-4D97-AF65-F5344CB8AC3E}">
        <p14:creationId xmlns:p14="http://schemas.microsoft.com/office/powerpoint/2010/main" val="2937773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9" descr="Chart, diagram&#10;&#10;Description automatically generated">
            <a:extLst>
              <a:ext uri="{FF2B5EF4-FFF2-40B4-BE49-F238E27FC236}">
                <a16:creationId xmlns:a16="http://schemas.microsoft.com/office/drawing/2014/main" id="{B2614A4E-1697-4BB7-97AB-C87BF368B60C}"/>
              </a:ext>
            </a:extLst>
          </p:cNvPr>
          <p:cNvPicPr>
            <a:picLocks noChangeAspect="1"/>
          </p:cNvPicPr>
          <p:nvPr/>
        </p:nvPicPr>
        <p:blipFill>
          <a:blip r:embed="rId2"/>
          <a:stretch>
            <a:fillRect/>
          </a:stretch>
        </p:blipFill>
        <p:spPr>
          <a:xfrm>
            <a:off x="2077452" y="1082280"/>
            <a:ext cx="7756357" cy="5716123"/>
          </a:xfrm>
          <a:prstGeom prst="rect">
            <a:avLst/>
          </a:prstGeom>
        </p:spPr>
      </p:pic>
      <p:sp>
        <p:nvSpPr>
          <p:cNvPr id="2" name="Title 1">
            <a:extLst>
              <a:ext uri="{FF2B5EF4-FFF2-40B4-BE49-F238E27FC236}">
                <a16:creationId xmlns:a16="http://schemas.microsoft.com/office/drawing/2014/main" id="{D3965E8C-38B9-429D-95D7-B1343BD0844F}"/>
              </a:ext>
            </a:extLst>
          </p:cNvPr>
          <p:cNvSpPr>
            <a:spLocks noGrp="1"/>
          </p:cNvSpPr>
          <p:nvPr>
            <p:ph type="title"/>
          </p:nvPr>
        </p:nvSpPr>
        <p:spPr>
          <a:xfrm>
            <a:off x="777723" y="64634"/>
            <a:ext cx="10515600" cy="1325563"/>
          </a:xfrm>
        </p:spPr>
        <p:txBody>
          <a:bodyPr/>
          <a:lstStyle/>
          <a:p>
            <a:pPr algn="ctr"/>
            <a:r>
              <a:rPr lang="ja-JP" altLang="en-US" b="1">
                <a:latin typeface="UD Digi Kyokasho NP-R"/>
                <a:ea typeface="UD Digi Kyokasho NP-R"/>
              </a:rPr>
              <a:t>訓練を通しての成果</a:t>
            </a:r>
          </a:p>
        </p:txBody>
      </p:sp>
    </p:spTree>
    <p:extLst>
      <p:ext uri="{BB962C8B-B14F-4D97-AF65-F5344CB8AC3E}">
        <p14:creationId xmlns:p14="http://schemas.microsoft.com/office/powerpoint/2010/main" val="3699435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3C1E5-6FE1-41D2-AFAA-BEFD8555E7AA}"/>
              </a:ext>
            </a:extLst>
          </p:cNvPr>
          <p:cNvSpPr>
            <a:spLocks noGrp="1"/>
          </p:cNvSpPr>
          <p:nvPr>
            <p:ph type="title"/>
          </p:nvPr>
        </p:nvSpPr>
        <p:spPr/>
        <p:txBody>
          <a:bodyPr/>
          <a:lstStyle/>
          <a:p>
            <a:pPr algn="ctr"/>
            <a:r>
              <a:rPr lang="ja-JP" altLang="en-US" b="1">
                <a:latin typeface="UD Digi Kyokasho NP-R"/>
                <a:ea typeface="UD Digi Kyokasho NP-R"/>
              </a:rPr>
              <a:t>アンケートの結果</a:t>
            </a:r>
            <a:endParaRPr lang="ja-JP" altLang="en-US" b="1">
              <a:latin typeface="UD Digi Kyokasho NP-R" panose="02020400000000000000" pitchFamily="18" charset="-128"/>
              <a:ea typeface="UD Digi Kyokasho NP-R" panose="02020400000000000000" pitchFamily="18" charset="-128"/>
            </a:endParaRPr>
          </a:p>
        </p:txBody>
      </p:sp>
      <p:sp>
        <p:nvSpPr>
          <p:cNvPr id="3" name="Content Placeholder 2">
            <a:extLst>
              <a:ext uri="{FF2B5EF4-FFF2-40B4-BE49-F238E27FC236}">
                <a16:creationId xmlns:a16="http://schemas.microsoft.com/office/drawing/2014/main" id="{41AA7944-9A2A-49FB-8D1D-B21688BAC07B}"/>
              </a:ext>
            </a:extLst>
          </p:cNvPr>
          <p:cNvSpPr>
            <a:spLocks noGrp="1"/>
          </p:cNvSpPr>
          <p:nvPr>
            <p:ph idx="1"/>
          </p:nvPr>
        </p:nvSpPr>
        <p:spPr>
          <a:xfrm>
            <a:off x="838200" y="1606858"/>
            <a:ext cx="10515600" cy="4570105"/>
          </a:xfrm>
        </p:spPr>
        <p:txBody>
          <a:bodyPr vert="horz" lIns="91440" tIns="45720" rIns="91440" bIns="45720" rtlCol="0" anchor="t">
            <a:normAutofit/>
          </a:bodyPr>
          <a:lstStyle/>
          <a:p>
            <a:pPr marL="0" indent="0">
              <a:buNone/>
            </a:pPr>
            <a:r>
              <a:rPr lang="ja-JP" altLang="en-US" dirty="0">
                <a:ea typeface="UD Digi Kyokasho NP-R" panose="02020400000000000000" pitchFamily="18" charset="-128"/>
                <a:cs typeface="Calibri"/>
              </a:rPr>
              <a:t>12人中</a:t>
            </a:r>
          </a:p>
          <a:p>
            <a:r>
              <a:rPr lang="ja-JP" altLang="en-US" dirty="0">
                <a:ea typeface="UD Digi Kyokasho NP-R" panose="02020400000000000000" pitchFamily="18" charset="-128"/>
                <a:cs typeface="Calibri"/>
              </a:rPr>
              <a:t>「上達できたと思う」(9人)</a:t>
            </a:r>
            <a:endParaRPr lang="ja-JP" dirty="0">
              <a:ea typeface="UD Digi Kyokasho NP-R" panose="02020400000000000000" pitchFamily="18" charset="-128"/>
            </a:endParaRPr>
          </a:p>
          <a:p>
            <a:r>
              <a:rPr lang="ja-JP" dirty="0">
                <a:ea typeface="UD Digi Kyokasho NP-R" panose="02020400000000000000" pitchFamily="18" charset="-128"/>
                <a:cs typeface="Calibri"/>
              </a:rPr>
              <a:t>「こういう</a:t>
            </a:r>
            <a:r>
              <a:rPr lang="ja-JP" altLang="en-US" dirty="0">
                <a:ea typeface="UD Digi Kyokasho NP-R" panose="02020400000000000000" pitchFamily="18" charset="-128"/>
                <a:cs typeface="Calibri"/>
              </a:rPr>
              <a:t>練</a:t>
            </a:r>
            <a:r>
              <a:rPr lang="ja-JP" dirty="0">
                <a:ea typeface="UD Digi Kyokasho NP-R" panose="02020400000000000000" pitchFamily="18" charset="-128"/>
                <a:cs typeface="Calibri"/>
              </a:rPr>
              <a:t>習が</a:t>
            </a:r>
            <a:r>
              <a:rPr lang="ja-JP" altLang="en-US" dirty="0">
                <a:ea typeface="UD Digi Kyokasho NP-R" panose="02020400000000000000" pitchFamily="18" charset="-128"/>
                <a:cs typeface="Calibri"/>
              </a:rPr>
              <a:t>有意義</a:t>
            </a:r>
            <a:r>
              <a:rPr lang="ja-JP" dirty="0">
                <a:ea typeface="UD Digi Kyokasho NP-R" panose="02020400000000000000" pitchFamily="18" charset="-128"/>
                <a:cs typeface="Calibri"/>
              </a:rPr>
              <a:t>だと</a:t>
            </a:r>
            <a:r>
              <a:rPr lang="ja-JP" altLang="en-US" dirty="0">
                <a:ea typeface="UD Digi Kyokasho NP-R" panose="02020400000000000000" pitchFamily="18" charset="-128"/>
                <a:cs typeface="Calibri"/>
              </a:rPr>
              <a:t>思</a:t>
            </a:r>
            <a:r>
              <a:rPr lang="ja-JP" dirty="0">
                <a:ea typeface="UD Digi Kyokasho NP-R" panose="02020400000000000000" pitchFamily="18" charset="-128"/>
                <a:cs typeface="Calibri"/>
              </a:rPr>
              <a:t>う」(1</a:t>
            </a:r>
            <a:r>
              <a:rPr lang="en-US" altLang="ja-JP" dirty="0">
                <a:ea typeface="UD Digi Kyokasho NP-R" panose="02020400000000000000" pitchFamily="18" charset="-128"/>
                <a:cs typeface="Calibri"/>
              </a:rPr>
              <a:t>1</a:t>
            </a:r>
            <a:r>
              <a:rPr lang="ja-JP" dirty="0">
                <a:ea typeface="UD Digi Kyokasho NP-R" panose="02020400000000000000" pitchFamily="18" charset="-128"/>
                <a:cs typeface="Calibri"/>
              </a:rPr>
              <a:t>人)</a:t>
            </a:r>
          </a:p>
          <a:p>
            <a:r>
              <a:rPr lang="ja-JP" dirty="0">
                <a:ea typeface="UD Digi Kyokasho NP-R" panose="02020400000000000000" pitchFamily="18" charset="-128"/>
                <a:cs typeface="Calibri"/>
              </a:rPr>
              <a:t>「機会があればまたやりた</a:t>
            </a:r>
            <a:r>
              <a:rPr lang="ja-JP" altLang="en-US" dirty="0">
                <a:ea typeface="UD Digi Kyokasho NP-R" panose="02020400000000000000" pitchFamily="18" charset="-128"/>
                <a:cs typeface="Calibri"/>
              </a:rPr>
              <a:t>いと思う</a:t>
            </a:r>
            <a:r>
              <a:rPr lang="ja-JP" dirty="0">
                <a:ea typeface="UD Digi Kyokasho NP-R" panose="02020400000000000000" pitchFamily="18" charset="-128"/>
                <a:cs typeface="Calibri"/>
              </a:rPr>
              <a:t>」(</a:t>
            </a:r>
            <a:r>
              <a:rPr lang="en-US" altLang="ja-JP" dirty="0">
                <a:ea typeface="UD Digi Kyokasho NP-R" panose="02020400000000000000" pitchFamily="18" charset="-128"/>
                <a:cs typeface="Calibri"/>
              </a:rPr>
              <a:t>9</a:t>
            </a:r>
            <a:r>
              <a:rPr lang="ja-JP" dirty="0">
                <a:ea typeface="UD Digi Kyokasho NP-R" panose="02020400000000000000" pitchFamily="18" charset="-128"/>
                <a:cs typeface="Calibri"/>
              </a:rPr>
              <a:t>人)</a:t>
            </a:r>
          </a:p>
          <a:p>
            <a:r>
              <a:rPr lang="ja-JP" dirty="0">
                <a:ea typeface="UD Digi Kyokasho NP-R" panose="02020400000000000000" pitchFamily="18" charset="-128"/>
                <a:cs typeface="Calibri"/>
              </a:rPr>
              <a:t>「やっていて</a:t>
            </a:r>
            <a:r>
              <a:rPr lang="ja-JP" altLang="en-US" dirty="0">
                <a:ea typeface="UD Digi Kyokasho NP-R" panose="02020400000000000000" pitchFamily="18" charset="-128"/>
                <a:cs typeface="Calibri"/>
              </a:rPr>
              <a:t>楽</a:t>
            </a:r>
            <a:r>
              <a:rPr lang="ja-JP" dirty="0">
                <a:ea typeface="UD Digi Kyokasho NP-R" panose="02020400000000000000" pitchFamily="18" charset="-128"/>
                <a:cs typeface="Calibri"/>
              </a:rPr>
              <a:t>しかった」</a:t>
            </a:r>
            <a:r>
              <a:rPr lang="en-US" altLang="ja-JP" dirty="0">
                <a:ea typeface="UD Digi Kyokasho NP-R" panose="02020400000000000000" pitchFamily="18" charset="-128"/>
                <a:cs typeface="Calibri"/>
              </a:rPr>
              <a:t>(7</a:t>
            </a:r>
            <a:r>
              <a:rPr lang="ja-JP" dirty="0">
                <a:ea typeface="UD Digi Kyokasho NP-R" panose="02020400000000000000" pitchFamily="18" charset="-128"/>
                <a:cs typeface="Calibri"/>
              </a:rPr>
              <a:t>人</a:t>
            </a:r>
            <a:r>
              <a:rPr lang="en-US" altLang="ja-JP" dirty="0">
                <a:ea typeface="UD Digi Kyokasho NP-R" panose="02020400000000000000" pitchFamily="18" charset="-128"/>
                <a:cs typeface="Calibri"/>
              </a:rPr>
              <a:t>)</a:t>
            </a:r>
            <a:endParaRPr lang="en-US" dirty="0">
              <a:ea typeface="UD Digi Kyokasho NP-R" panose="02020400000000000000" pitchFamily="18" charset="-128"/>
              <a:cs typeface="Calibri"/>
            </a:endParaRPr>
          </a:p>
        </p:txBody>
      </p:sp>
    </p:spTree>
    <p:extLst>
      <p:ext uri="{BB962C8B-B14F-4D97-AF65-F5344CB8AC3E}">
        <p14:creationId xmlns:p14="http://schemas.microsoft.com/office/powerpoint/2010/main" val="3969031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3C1E5-6FE1-41D2-AFAA-BEFD8555E7AA}"/>
              </a:ext>
            </a:extLst>
          </p:cNvPr>
          <p:cNvSpPr>
            <a:spLocks noGrp="1"/>
          </p:cNvSpPr>
          <p:nvPr>
            <p:ph type="title"/>
          </p:nvPr>
        </p:nvSpPr>
        <p:spPr/>
        <p:txBody>
          <a:bodyPr/>
          <a:lstStyle/>
          <a:p>
            <a:pPr algn="ctr"/>
            <a:r>
              <a:rPr lang="ja-JP" altLang="en-US" b="1">
                <a:latin typeface="UD Digi Kyokasho NP-R"/>
                <a:ea typeface="UD Digi Kyokasho NP-R"/>
              </a:rPr>
              <a:t>アンケートの結果</a:t>
            </a:r>
            <a:endParaRPr lang="ja-JP" altLang="en-US" b="1">
              <a:latin typeface="UD Digi Kyokasho NP-R" panose="02020400000000000000" pitchFamily="18" charset="-128"/>
              <a:ea typeface="UD Digi Kyokasho NP-R" panose="02020400000000000000" pitchFamily="18" charset="-128"/>
            </a:endParaRPr>
          </a:p>
        </p:txBody>
      </p:sp>
      <p:sp>
        <p:nvSpPr>
          <p:cNvPr id="3" name="Content Placeholder 2">
            <a:extLst>
              <a:ext uri="{FF2B5EF4-FFF2-40B4-BE49-F238E27FC236}">
                <a16:creationId xmlns:a16="http://schemas.microsoft.com/office/drawing/2014/main" id="{41AA7944-9A2A-49FB-8D1D-B21688BAC07B}"/>
              </a:ext>
            </a:extLst>
          </p:cNvPr>
          <p:cNvSpPr>
            <a:spLocks noGrp="1"/>
          </p:cNvSpPr>
          <p:nvPr>
            <p:ph idx="1"/>
          </p:nvPr>
        </p:nvSpPr>
        <p:spPr>
          <a:xfrm>
            <a:off x="669524" y="1399497"/>
            <a:ext cx="10782670" cy="5093378"/>
          </a:xfrm>
        </p:spPr>
        <p:txBody>
          <a:bodyPr vert="horz" lIns="91440" tIns="45720" rIns="91440" bIns="45720" rtlCol="0" anchor="t">
            <a:normAutofit lnSpcReduction="10000"/>
          </a:bodyPr>
          <a:lstStyle/>
          <a:p>
            <a:pPr marL="0" indent="0">
              <a:buNone/>
            </a:pPr>
            <a:r>
              <a:rPr lang="en-US" altLang="ja-JP" dirty="0" err="1">
                <a:ea typeface="UD Digi Kyokasho NP-R" panose="02020400000000000000" pitchFamily="18" charset="-128"/>
                <a:cs typeface="Calibri"/>
              </a:rPr>
              <a:t>自由回答</a:t>
            </a:r>
            <a:r>
              <a:rPr lang="en-US" altLang="ja-JP" dirty="0">
                <a:ea typeface="UD Digi Kyokasho NP-R" panose="02020400000000000000" pitchFamily="18" charset="-128"/>
                <a:cs typeface="Calibri"/>
              </a:rPr>
              <a:t>：</a:t>
            </a:r>
            <a:endParaRPr lang="en-US" dirty="0">
              <a:ea typeface="UD Digi Kyokasho NP-R" panose="02020400000000000000" pitchFamily="18" charset="-128"/>
            </a:endParaRPr>
          </a:p>
          <a:p>
            <a:r>
              <a:rPr lang="ja-JP" altLang="en-US" dirty="0">
                <a:ea typeface="UD Digi Kyokasho NP-R" panose="02020400000000000000" pitchFamily="18" charset="-128"/>
                <a:cs typeface="+mn-lt"/>
              </a:rPr>
              <a:t>役に立つ：</a:t>
            </a:r>
            <a:endParaRPr lang="en-US" dirty="0">
              <a:ea typeface="UD Digi Kyokasho NP-R" panose="02020400000000000000" pitchFamily="18" charset="-128"/>
              <a:cs typeface="+mn-lt"/>
            </a:endParaRPr>
          </a:p>
          <a:p>
            <a:pPr lvl="1"/>
            <a:r>
              <a:rPr lang="en-US" dirty="0">
                <a:ea typeface="UD Digi Kyokasho NP-R" panose="02020400000000000000" pitchFamily="18" charset="-128"/>
                <a:cs typeface="+mn-lt"/>
              </a:rPr>
              <a:t>"The Online training was a great tool to help us students learn not only listening skills but speaking as well."</a:t>
            </a:r>
            <a:endParaRPr lang="en-US" dirty="0">
              <a:ea typeface="UD Digi Kyokasho NP-R" panose="02020400000000000000" pitchFamily="18" charset="-128"/>
              <a:cs typeface="Calibri"/>
            </a:endParaRPr>
          </a:p>
          <a:p>
            <a:endParaRPr lang="ja-JP" altLang="en-US" dirty="0">
              <a:ea typeface="UD Digi Kyokasho NP-R" panose="02020400000000000000" pitchFamily="18" charset="-128"/>
              <a:cs typeface="+mn-lt"/>
            </a:endParaRPr>
          </a:p>
          <a:p>
            <a:r>
              <a:rPr lang="ja-JP" altLang="en-US" dirty="0">
                <a:ea typeface="UD Digi Kyokasho NP-R" panose="02020400000000000000" pitchFamily="18" charset="-128"/>
                <a:cs typeface="+mn-lt"/>
              </a:rPr>
              <a:t>今後の課題に気づいた：</a:t>
            </a:r>
          </a:p>
          <a:p>
            <a:pPr lvl="1"/>
            <a:r>
              <a:rPr lang="en-US" dirty="0">
                <a:ea typeface="UD Digi Kyokasho NP-R" panose="02020400000000000000" pitchFamily="18" charset="-128"/>
                <a:cs typeface="+mn-lt"/>
              </a:rPr>
              <a:t>"It brought to my attention the importance of pronunciation as some of the exercises were quite difficult and emphasized the need for greater practice"</a:t>
            </a:r>
          </a:p>
          <a:p>
            <a:endParaRPr lang="ja-JP" altLang="en-US" dirty="0">
              <a:ea typeface="UD Digi Kyokasho NP-R" panose="02020400000000000000" pitchFamily="18" charset="-128"/>
              <a:cs typeface="+mn-lt"/>
            </a:endParaRPr>
          </a:p>
          <a:p>
            <a:r>
              <a:rPr lang="ja-JP" altLang="en-US">
                <a:ea typeface="UD Digi Kyokasho NP-R" panose="02020400000000000000" pitchFamily="18" charset="-128"/>
                <a:cs typeface="+mn-lt"/>
              </a:rPr>
              <a:t>難しくてつらかった</a:t>
            </a:r>
            <a:r>
              <a:rPr lang="ja-JP" altLang="en-US" dirty="0">
                <a:ea typeface="UD Digi Kyokasho NP-R" panose="02020400000000000000" pitchFamily="18" charset="-128"/>
                <a:cs typeface="+mn-lt"/>
              </a:rPr>
              <a:t>：</a:t>
            </a:r>
            <a:endParaRPr lang="en-US" dirty="0">
              <a:ea typeface="UD Digi Kyokasho NP-R" panose="02020400000000000000" pitchFamily="18" charset="-128"/>
              <a:cs typeface="+mn-lt"/>
            </a:endParaRPr>
          </a:p>
          <a:p>
            <a:pPr lvl="1"/>
            <a:r>
              <a:rPr lang="en-US" dirty="0">
                <a:ea typeface="UD Digi Kyokasho NP-R" panose="02020400000000000000" pitchFamily="18" charset="-128"/>
                <a:cs typeface="+mn-lt"/>
              </a:rPr>
              <a:t>"I didn't mind doing this but the fact that you had to get 90% EVERY SINGLE TIME in order to even get a good grade in class sucked."</a:t>
            </a:r>
            <a:endParaRPr lang="en-US" dirty="0">
              <a:ea typeface="UD Digi Kyokasho NP-R" panose="02020400000000000000" pitchFamily="18" charset="-128"/>
              <a:cs typeface="Calibri"/>
            </a:endParaRPr>
          </a:p>
          <a:p>
            <a:endParaRPr lang="en-US" dirty="0">
              <a:ea typeface="游ゴシック"/>
              <a:cs typeface="Calibri"/>
            </a:endParaRPr>
          </a:p>
        </p:txBody>
      </p:sp>
    </p:spTree>
    <p:extLst>
      <p:ext uri="{BB962C8B-B14F-4D97-AF65-F5344CB8AC3E}">
        <p14:creationId xmlns:p14="http://schemas.microsoft.com/office/powerpoint/2010/main" val="4050702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ja-JP" altLang="en-US" b="1" dirty="0">
                <a:latin typeface="UD Digi Kyokasho NP-R" panose="02020400000000000000" pitchFamily="18" charset="-128"/>
                <a:ea typeface="UD Digi Kyokasho NP-R" panose="02020400000000000000" pitchFamily="18" charset="-128"/>
              </a:rPr>
              <a:t>発音・知覚訓練と日本語教育</a:t>
            </a:r>
            <a:endParaRPr lang="en-US" b="1" dirty="0">
              <a:latin typeface="UD Digi Kyokasho NP-R" panose="02020400000000000000" pitchFamily="18" charset="-128"/>
              <a:ea typeface="UD Digi Kyokasho NP-R" panose="02020400000000000000" pitchFamily="18" charset="-128"/>
            </a:endParaRPr>
          </a:p>
        </p:txBody>
      </p:sp>
      <p:sp>
        <p:nvSpPr>
          <p:cNvPr id="3" name="Content Placeholder 2"/>
          <p:cNvSpPr>
            <a:spLocks noGrp="1"/>
          </p:cNvSpPr>
          <p:nvPr>
            <p:ph idx="1"/>
          </p:nvPr>
        </p:nvSpPr>
        <p:spPr>
          <a:xfrm>
            <a:off x="838200" y="1506029"/>
            <a:ext cx="10515600" cy="4351338"/>
          </a:xfrm>
        </p:spPr>
        <p:txBody>
          <a:bodyPr vert="horz" lIns="91440" tIns="45720" rIns="91440" bIns="45720" rtlCol="0" anchor="t">
            <a:normAutofit/>
          </a:bodyPr>
          <a:lstStyle/>
          <a:p>
            <a:r>
              <a:rPr lang="en-US" altLang="ja-JP" dirty="0" err="1">
                <a:latin typeface="UD Digi Kyokasho NP-R"/>
                <a:ea typeface="UD Digi Kyokasho NP-R"/>
              </a:rPr>
              <a:t>発音</a:t>
            </a:r>
            <a:endParaRPr lang="en-US" altLang="ja-JP" dirty="0">
              <a:latin typeface="UD Digi Kyokasho NP-R" panose="02020400000000000000" pitchFamily="18" charset="-128"/>
              <a:ea typeface="UD Digi Kyokasho NP-R" panose="02020400000000000000" pitchFamily="18" charset="-128"/>
            </a:endParaRPr>
          </a:p>
          <a:p>
            <a:pPr lvl="1"/>
            <a:r>
              <a:rPr lang="en-US" altLang="ja-JP" dirty="0" err="1">
                <a:latin typeface="UD Digi Kyokasho NP-R"/>
                <a:ea typeface="UD Digi Kyokasho NP-R"/>
              </a:rPr>
              <a:t>初級</a:t>
            </a:r>
            <a:r>
              <a:rPr lang="en-US" altLang="ja-JP" dirty="0">
                <a:latin typeface="UD Digi Kyokasho NP-R"/>
                <a:ea typeface="UD Digi Kyokasho NP-R"/>
              </a:rPr>
              <a:t>: </a:t>
            </a:r>
            <a:r>
              <a:rPr lang="en-US" altLang="ja-JP" dirty="0" err="1">
                <a:latin typeface="UD Digi Kyokasho NP-R"/>
                <a:ea typeface="UD Digi Kyokasho NP-R"/>
              </a:rPr>
              <a:t>かなを導入する際</a:t>
            </a:r>
            <a:endParaRPr lang="en-US" altLang="ja-JP" dirty="0">
              <a:latin typeface="UD Digi Kyokasho NP-R"/>
              <a:ea typeface="UD Digi Kyokasho NP-R"/>
            </a:endParaRPr>
          </a:p>
          <a:p>
            <a:pPr lvl="1"/>
            <a:r>
              <a:rPr lang="en-US" altLang="ja-JP" dirty="0" err="1">
                <a:latin typeface="UD Digi Kyokasho NP-R"/>
                <a:ea typeface="UD Digi Kyokasho NP-R"/>
              </a:rPr>
              <a:t>中級</a:t>
            </a:r>
            <a:r>
              <a:rPr lang="en-US" altLang="ja-JP" dirty="0">
                <a:latin typeface="UD Digi Kyokasho NP-R"/>
                <a:ea typeface="UD Digi Kyokasho NP-R"/>
              </a:rPr>
              <a:t>: </a:t>
            </a:r>
            <a:r>
              <a:rPr lang="en-US" altLang="ja-JP" dirty="0" err="1">
                <a:latin typeface="UD Digi Kyokasho NP-R"/>
                <a:ea typeface="UD Digi Kyokasho NP-R"/>
              </a:rPr>
              <a:t>必要に応じて</a:t>
            </a:r>
            <a:endParaRPr lang="en-US" altLang="ja-JP" dirty="0">
              <a:latin typeface="UD Digi Kyokasho NP-R"/>
              <a:ea typeface="UD Digi Kyokasho NP-R"/>
            </a:endParaRPr>
          </a:p>
          <a:p>
            <a:endParaRPr lang="ja-JP" altLang="en-US" dirty="0">
              <a:latin typeface="UD Digi Kyokasho NP-R"/>
              <a:ea typeface="UD Digi Kyokasho NP-R"/>
            </a:endParaRPr>
          </a:p>
          <a:p>
            <a:r>
              <a:rPr lang="ja-JP" altLang="en-US" dirty="0">
                <a:latin typeface="UD Digi Kyokasho NP-R"/>
                <a:ea typeface="UD Digi Kyokasho NP-R"/>
              </a:rPr>
              <a:t>学生の発話が評価の対象で、知覚は評価の対象や教員が時間を割く余裕がない場合が多い</a:t>
            </a:r>
            <a:endParaRPr lang="en-US" altLang="ja-JP" dirty="0">
              <a:latin typeface="UD Digi Kyokasho NP-R"/>
              <a:ea typeface="UD Digi Kyokasho NP-R"/>
            </a:endParaRPr>
          </a:p>
          <a:p>
            <a:pPr marL="0" indent="0">
              <a:buNone/>
            </a:pPr>
            <a:endParaRPr lang="ja-JP" altLang="en-US" dirty="0">
              <a:latin typeface="UD Digi Kyokasho NP-R"/>
              <a:ea typeface="UD Digi Kyokasho NP-R"/>
            </a:endParaRPr>
          </a:p>
          <a:p>
            <a:r>
              <a:rPr lang="ja-JP" altLang="en-US" dirty="0">
                <a:latin typeface="UD Digi Kyokasho NP-R"/>
                <a:ea typeface="UD Digi Kyokasho NP-R"/>
              </a:rPr>
              <a:t>学習者の慣れ親しんだ教員以外の音声に触れることは必須</a:t>
            </a:r>
            <a:endParaRPr lang="en-US" altLang="ja-JP" dirty="0">
              <a:latin typeface="UD Digi Kyokasho NP-R"/>
              <a:ea typeface="UD Digi Kyokasho NP-R"/>
            </a:endParaRPr>
          </a:p>
          <a:p>
            <a:endParaRPr lang="en-US" dirty="0">
              <a:latin typeface="UD Digi Kyokasho NP-R" panose="02020400000000000000" pitchFamily="18" charset="-128"/>
              <a:ea typeface="UD Digi Kyokasho NP-R" panose="02020400000000000000" pitchFamily="18" charset="-128"/>
            </a:endParaRPr>
          </a:p>
        </p:txBody>
      </p:sp>
    </p:spTree>
    <p:extLst>
      <p:ext uri="{BB962C8B-B14F-4D97-AF65-F5344CB8AC3E}">
        <p14:creationId xmlns:p14="http://schemas.microsoft.com/office/powerpoint/2010/main" val="2043074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3C1E5-6FE1-41D2-AFAA-BEFD8555E7AA}"/>
              </a:ext>
            </a:extLst>
          </p:cNvPr>
          <p:cNvSpPr>
            <a:spLocks noGrp="1"/>
          </p:cNvSpPr>
          <p:nvPr>
            <p:ph type="title"/>
          </p:nvPr>
        </p:nvSpPr>
        <p:spPr>
          <a:xfrm>
            <a:off x="838200" y="196449"/>
            <a:ext cx="10515600" cy="1325563"/>
          </a:xfrm>
        </p:spPr>
        <p:txBody>
          <a:bodyPr/>
          <a:lstStyle/>
          <a:p>
            <a:pPr algn="ctr"/>
            <a:r>
              <a:rPr lang="ja-JP" altLang="en-US" b="1" dirty="0">
                <a:latin typeface="UD Digi Kyokasho NP-R" panose="02020400000000000000" pitchFamily="18" charset="-128"/>
                <a:ea typeface="UD Digi Kyokasho NP-R" panose="02020400000000000000" pitchFamily="18" charset="-128"/>
              </a:rPr>
              <a:t>考察</a:t>
            </a:r>
            <a:endParaRPr lang="en-US" b="1" dirty="0">
              <a:latin typeface="UD Digi Kyokasho NP-R" panose="02020400000000000000" pitchFamily="18" charset="-128"/>
              <a:ea typeface="UD Digi Kyokasho NP-R" panose="02020400000000000000" pitchFamily="18" charset="-128"/>
            </a:endParaRPr>
          </a:p>
        </p:txBody>
      </p:sp>
      <p:sp>
        <p:nvSpPr>
          <p:cNvPr id="3" name="Content Placeholder 2">
            <a:extLst>
              <a:ext uri="{FF2B5EF4-FFF2-40B4-BE49-F238E27FC236}">
                <a16:creationId xmlns:a16="http://schemas.microsoft.com/office/drawing/2014/main" id="{41AA7944-9A2A-49FB-8D1D-B21688BAC07B}"/>
              </a:ext>
            </a:extLst>
          </p:cNvPr>
          <p:cNvSpPr>
            <a:spLocks noGrp="1"/>
          </p:cNvSpPr>
          <p:nvPr>
            <p:ph idx="1"/>
          </p:nvPr>
        </p:nvSpPr>
        <p:spPr>
          <a:xfrm>
            <a:off x="292964" y="1319598"/>
            <a:ext cx="11771790" cy="5084500"/>
          </a:xfrm>
        </p:spPr>
        <p:txBody>
          <a:bodyPr vert="horz" lIns="91440" tIns="45720" rIns="91440" bIns="45720" rtlCol="0" anchor="t">
            <a:normAutofit/>
          </a:bodyPr>
          <a:lstStyle/>
          <a:p>
            <a:pPr marL="0" indent="0">
              <a:buNone/>
            </a:pPr>
            <a:r>
              <a:rPr lang="en-US" altLang="ja-JP" dirty="0">
                <a:ea typeface="UD Digi Kyokasho NP-R"/>
              </a:rPr>
              <a:t>HVPT</a:t>
            </a:r>
            <a:r>
              <a:rPr lang="ja-JP" altLang="en-US" dirty="0">
                <a:ea typeface="UD Digi Kyokasho NP-R"/>
              </a:rPr>
              <a:t>を取り入れた場合</a:t>
            </a:r>
            <a:endParaRPr lang="en-US" altLang="ja-JP" dirty="0">
              <a:ea typeface="UD Digi Kyokasho NP-R"/>
            </a:endParaRPr>
          </a:p>
          <a:p>
            <a:pPr marL="514350" indent="-514350">
              <a:buAutoNum type="arabicPeriod"/>
            </a:pPr>
            <a:r>
              <a:rPr lang="en-US" altLang="ja-JP" dirty="0" err="1">
                <a:ea typeface="UD Digi Kyokasho NP-R"/>
              </a:rPr>
              <a:t>プリ</a:t>
            </a:r>
            <a:r>
              <a:rPr lang="ja-JP" altLang="en-US" dirty="0">
                <a:ea typeface="UD Digi Kyokasho NP-R"/>
              </a:rPr>
              <a:t>テスト／ポストテストで有意義な効果がある</a:t>
            </a:r>
            <a:r>
              <a:rPr lang="ja-JP" altLang="en-US">
                <a:ea typeface="UD Digi Kyokasho NP-R"/>
              </a:rPr>
              <a:t>か</a:t>
            </a:r>
            <a:endParaRPr lang="en-US" altLang="ja-JP" dirty="0">
              <a:ea typeface="UD Digi Kyokasho NP-R"/>
              <a:cs typeface="Calibri" panose="020F0502020204030204"/>
            </a:endParaRPr>
          </a:p>
          <a:p>
            <a:pPr lvl="1"/>
            <a:r>
              <a:rPr lang="ja-JP" altLang="en-US">
                <a:ea typeface="UD Digi Kyokasho NP-R"/>
                <a:cs typeface="Calibri"/>
              </a:rPr>
              <a:t>YES (上達は統計的有意差で確認)</a:t>
            </a:r>
          </a:p>
          <a:p>
            <a:pPr lvl="1"/>
            <a:endParaRPr lang="ja-JP" altLang="en-US">
              <a:ea typeface="UD Digi Kyokasho NP-R"/>
            </a:endParaRPr>
          </a:p>
          <a:p>
            <a:pPr marL="514350" indent="-514350">
              <a:buAutoNum type="arabicPeriod"/>
            </a:pPr>
            <a:r>
              <a:rPr lang="ja-JP" altLang="en-US">
                <a:ea typeface="UD Digi Kyokasho NP-R"/>
              </a:rPr>
              <a:t>学習者は訓練で使われた音声や語彙以外のものに応用できるのか</a:t>
            </a:r>
            <a:endParaRPr lang="en-US" altLang="ja-JP" dirty="0">
              <a:ea typeface="UD Digi Kyokasho NP-R"/>
              <a:cs typeface="Calibri" panose="020F0502020204030204"/>
            </a:endParaRPr>
          </a:p>
          <a:p>
            <a:pPr lvl="1"/>
            <a:r>
              <a:rPr lang="en-US" altLang="ja-JP" dirty="0">
                <a:ea typeface="UD Digi Kyokasho NP-R"/>
                <a:cs typeface="Calibri" panose="020F0502020204030204"/>
              </a:rPr>
              <a:t>YES (</a:t>
            </a:r>
            <a:r>
              <a:rPr lang="ja-JP">
                <a:ea typeface="UD Digi Kyokasho NP-R"/>
                <a:cs typeface="Calibri"/>
              </a:rPr>
              <a:t>訓練に出ていなかった話者と単語にも一般化できた</a:t>
            </a:r>
            <a:r>
              <a:rPr lang="en-US" altLang="ja-JP" dirty="0">
                <a:ea typeface="UD Digi Kyokasho NP-R"/>
                <a:cs typeface="Calibri"/>
              </a:rPr>
              <a:t>)</a:t>
            </a:r>
            <a:endParaRPr lang="ja-JP">
              <a:ea typeface="+mn-lt"/>
              <a:cs typeface="+mn-lt"/>
            </a:endParaRPr>
          </a:p>
          <a:p>
            <a:pPr marL="628650" indent="-342900"/>
            <a:endParaRPr lang="ja-JP" altLang="en-US">
              <a:ea typeface="UD Digi Kyokasho NP-R"/>
              <a:cs typeface="Calibri"/>
            </a:endParaRPr>
          </a:p>
          <a:p>
            <a:pPr marL="0" indent="0">
              <a:buNone/>
            </a:pPr>
            <a:r>
              <a:rPr lang="ja-JP" altLang="en-US">
                <a:ea typeface="UD Digi Kyokasho NP-R"/>
              </a:rPr>
              <a:t>3.  学習者が</a:t>
            </a:r>
            <a:r>
              <a:rPr lang="en-US" altLang="ja-JP" dirty="0">
                <a:ea typeface="UD Digi Kyokasho NP-R"/>
              </a:rPr>
              <a:t>HVPT</a:t>
            </a:r>
            <a:r>
              <a:rPr lang="ja-JP" altLang="en-US">
                <a:ea typeface="UD Digi Kyokasho NP-R"/>
              </a:rPr>
              <a:t>を日本語学習の役に立つと実感するか</a:t>
            </a:r>
          </a:p>
          <a:p>
            <a:pPr marL="914400" lvl="1" indent="-457200"/>
            <a:r>
              <a:rPr lang="en-US" altLang="ja-JP" dirty="0">
                <a:ea typeface="UD Digi Kyokasho NP-R"/>
                <a:cs typeface="Calibri"/>
              </a:rPr>
              <a:t>MOSTLY</a:t>
            </a:r>
            <a:r>
              <a:rPr lang="ja-JP">
                <a:ea typeface="UD Digi Kyokasho NP-R"/>
                <a:cs typeface="Calibri"/>
              </a:rPr>
              <a:t> </a:t>
            </a:r>
            <a:r>
              <a:rPr lang="en-US" altLang="ja-JP" dirty="0">
                <a:ea typeface="UD Digi Kyokasho NP-R"/>
                <a:cs typeface="Calibri"/>
              </a:rPr>
              <a:t>YES (</a:t>
            </a:r>
            <a:r>
              <a:rPr lang="en-US" altLang="ja-JP" dirty="0" err="1">
                <a:ea typeface="UD Digi Kyokasho NP-R"/>
                <a:cs typeface="Calibri"/>
              </a:rPr>
              <a:t>学生によると</a:t>
            </a:r>
            <a:r>
              <a:rPr lang="en-US" altLang="ja-JP" dirty="0">
                <a:ea typeface="UD Digi Kyokasho NP-R"/>
                <a:cs typeface="Calibri"/>
              </a:rPr>
              <a:t>、</a:t>
            </a:r>
            <a:r>
              <a:rPr lang="ja-JP">
                <a:ea typeface="UD Digi Kyokasho NP-R"/>
                <a:cs typeface="Calibri"/>
              </a:rPr>
              <a:t>有意義だが</a:t>
            </a:r>
            <a:r>
              <a:rPr lang="ja-JP" altLang="en-US">
                <a:ea typeface="UD Digi Kyokasho NP-R"/>
                <a:cs typeface="Calibri"/>
              </a:rPr>
              <a:t>、難易度が高く、上達が実感しにくい)</a:t>
            </a:r>
          </a:p>
        </p:txBody>
      </p:sp>
    </p:spTree>
    <p:extLst>
      <p:ext uri="{BB962C8B-B14F-4D97-AF65-F5344CB8AC3E}">
        <p14:creationId xmlns:p14="http://schemas.microsoft.com/office/powerpoint/2010/main" val="1137534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518F6-5935-436C-8701-E116578973B7}"/>
              </a:ext>
            </a:extLst>
          </p:cNvPr>
          <p:cNvSpPr>
            <a:spLocks noGrp="1"/>
          </p:cNvSpPr>
          <p:nvPr>
            <p:ph type="title"/>
          </p:nvPr>
        </p:nvSpPr>
        <p:spPr/>
        <p:txBody>
          <a:bodyPr/>
          <a:lstStyle/>
          <a:p>
            <a:pPr algn="ctr"/>
            <a:r>
              <a:rPr lang="ja-JP" altLang="en-US" b="1">
                <a:latin typeface="UD Digi Kyokasho NP-R" panose="02020400000000000000" pitchFamily="18" charset="-128"/>
                <a:ea typeface="UD Digi Kyokasho NP-R" panose="02020400000000000000" pitchFamily="18" charset="-128"/>
              </a:rPr>
              <a:t>今後の課題</a:t>
            </a:r>
            <a:endParaRPr lang="en-US" b="1">
              <a:latin typeface="UD Digi Kyokasho NP-R" panose="02020400000000000000" pitchFamily="18" charset="-128"/>
              <a:ea typeface="UD Digi Kyokasho NP-R" panose="02020400000000000000" pitchFamily="18" charset="-128"/>
            </a:endParaRPr>
          </a:p>
        </p:txBody>
      </p:sp>
      <p:sp>
        <p:nvSpPr>
          <p:cNvPr id="3" name="Content Placeholder 2">
            <a:extLst>
              <a:ext uri="{FF2B5EF4-FFF2-40B4-BE49-F238E27FC236}">
                <a16:creationId xmlns:a16="http://schemas.microsoft.com/office/drawing/2014/main" id="{6F0C0FD3-DB1E-4EFA-852D-3E06D400561B}"/>
              </a:ext>
            </a:extLst>
          </p:cNvPr>
          <p:cNvSpPr>
            <a:spLocks noGrp="1"/>
          </p:cNvSpPr>
          <p:nvPr>
            <p:ph idx="1"/>
          </p:nvPr>
        </p:nvSpPr>
        <p:spPr>
          <a:xfrm>
            <a:off x="545237" y="1553336"/>
            <a:ext cx="11306452" cy="4939539"/>
          </a:xfrm>
        </p:spPr>
        <p:txBody>
          <a:bodyPr vert="horz" lIns="91440" tIns="45720" rIns="91440" bIns="45720" rtlCol="0" anchor="t">
            <a:normAutofit/>
          </a:bodyPr>
          <a:lstStyle/>
          <a:p>
            <a:pPr marL="0" indent="0">
              <a:buNone/>
            </a:pPr>
            <a:r>
              <a:rPr lang="ja-JP" altLang="en-US" sz="3200" dirty="0">
                <a:latin typeface="UD Digi Kyokasho NP-R"/>
                <a:ea typeface="UD Digi Kyokasho NP-R"/>
                <a:cs typeface="Calibri"/>
              </a:rPr>
              <a:t>ウェブサイトを使いやすくする</a:t>
            </a:r>
            <a:endParaRPr lang="ja-JP" altLang="en-US" sz="3200">
              <a:latin typeface="UD Digi Kyokasho NP-R"/>
              <a:ea typeface="UD Digi Kyokasho NP-R"/>
              <a:cs typeface="Calibri"/>
            </a:endParaRPr>
          </a:p>
          <a:p>
            <a:pPr lvl="1"/>
            <a:r>
              <a:rPr lang="ja-JP" altLang="en-US" sz="2800" dirty="0">
                <a:latin typeface="UD Digi Kyokasho NP-R"/>
                <a:ea typeface="UD Digi Kyokasho NP-R"/>
                <a:cs typeface="Calibri"/>
              </a:rPr>
              <a:t>ログインできて、自分の課題とその締め切りが見えるように</a:t>
            </a:r>
          </a:p>
          <a:p>
            <a:pPr lvl="1"/>
            <a:endParaRPr lang="ja-JP" altLang="en-US" sz="2800" dirty="0">
              <a:latin typeface="UD Digi Kyokasho NP-R"/>
              <a:ea typeface="UD Digi Kyokasho NP-R"/>
              <a:cs typeface="Calibri"/>
            </a:endParaRPr>
          </a:p>
          <a:p>
            <a:pPr marL="0" indent="0">
              <a:buNone/>
            </a:pPr>
            <a:r>
              <a:rPr lang="ja-JP" altLang="en-US" sz="3200" dirty="0">
                <a:latin typeface="UD Digi Kyokasho NP-R"/>
                <a:ea typeface="UD Digi Kyokasho NP-R"/>
                <a:cs typeface="Calibri"/>
              </a:rPr>
              <a:t>何回やってもクリアできなかった学生への対応</a:t>
            </a:r>
            <a:endParaRPr lang="ja-JP" dirty="0"/>
          </a:p>
          <a:p>
            <a:pPr lvl="1"/>
            <a:r>
              <a:rPr lang="ja-JP" altLang="en-US" sz="2800" dirty="0">
                <a:latin typeface="UD Digi Kyokasho NP-R"/>
                <a:ea typeface="UD Digi Kyokasho NP-R"/>
                <a:cs typeface="Calibri"/>
              </a:rPr>
              <a:t>自分のペースで何回も聞ける「練習版」も必要か</a:t>
            </a:r>
            <a:r>
              <a:rPr lang="en-US" altLang="ja-JP" sz="2800" dirty="0">
                <a:latin typeface="UD Digi Kyokasho NP-R"/>
                <a:ea typeface="UD Digi Kyokasho NP-R"/>
                <a:cs typeface="Calibri"/>
              </a:rPr>
              <a:t>?</a:t>
            </a:r>
            <a:endParaRPr lang="ja-JP" altLang="en-US" sz="2800" dirty="0">
              <a:latin typeface="UD Digi Kyokasho NP-R"/>
              <a:ea typeface="UD Digi Kyokasho NP-R"/>
              <a:cs typeface="Calibri"/>
            </a:endParaRPr>
          </a:p>
          <a:p>
            <a:pPr lvl="1"/>
            <a:r>
              <a:rPr lang="ja-JP" altLang="en-US" sz="2800" dirty="0">
                <a:latin typeface="UD Digi Kyokasho NP-R"/>
                <a:ea typeface="UD Digi Kyokasho NP-R"/>
                <a:cs typeface="Calibri"/>
              </a:rPr>
              <a:t>フィードバックの与え方を工夫</a:t>
            </a:r>
          </a:p>
          <a:p>
            <a:pPr lvl="2" indent="0"/>
            <a:r>
              <a:rPr lang="ja-JP" altLang="en-US" sz="2400" dirty="0">
                <a:latin typeface="UD Digi Kyokasho NP-R"/>
                <a:ea typeface="UD Digi Kyokasho NP-R"/>
                <a:cs typeface="Calibri"/>
              </a:rPr>
              <a:t>「もう一度聞きましょう」</a:t>
            </a:r>
            <a:endParaRPr lang="en-US" altLang="ja-JP" sz="2400" dirty="0">
              <a:latin typeface="UD Digi Kyokasho NP-R"/>
              <a:ea typeface="UD Digi Kyokasho NP-R"/>
              <a:cs typeface="Calibri"/>
            </a:endParaRPr>
          </a:p>
        </p:txBody>
      </p:sp>
    </p:spTree>
    <p:extLst>
      <p:ext uri="{BB962C8B-B14F-4D97-AF65-F5344CB8AC3E}">
        <p14:creationId xmlns:p14="http://schemas.microsoft.com/office/powerpoint/2010/main" val="65901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518F6-5935-436C-8701-E116578973B7}"/>
              </a:ext>
            </a:extLst>
          </p:cNvPr>
          <p:cNvSpPr>
            <a:spLocks noGrp="1"/>
          </p:cNvSpPr>
          <p:nvPr>
            <p:ph type="title"/>
          </p:nvPr>
        </p:nvSpPr>
        <p:spPr/>
        <p:txBody>
          <a:bodyPr/>
          <a:lstStyle/>
          <a:p>
            <a:pPr algn="ctr"/>
            <a:r>
              <a:rPr lang="ja-JP" altLang="en-US" b="1">
                <a:latin typeface="UD Digi Kyokasho NP-R" panose="02020400000000000000" pitchFamily="18" charset="-128"/>
                <a:ea typeface="UD Digi Kyokasho NP-R" panose="02020400000000000000" pitchFamily="18" charset="-128"/>
              </a:rPr>
              <a:t>今後の課題</a:t>
            </a:r>
            <a:endParaRPr lang="en-US" b="1">
              <a:latin typeface="UD Digi Kyokasho NP-R" panose="02020400000000000000" pitchFamily="18" charset="-128"/>
              <a:ea typeface="UD Digi Kyokasho NP-R" panose="02020400000000000000" pitchFamily="18" charset="-128"/>
            </a:endParaRPr>
          </a:p>
        </p:txBody>
      </p:sp>
      <p:sp>
        <p:nvSpPr>
          <p:cNvPr id="3" name="Content Placeholder 2">
            <a:extLst>
              <a:ext uri="{FF2B5EF4-FFF2-40B4-BE49-F238E27FC236}">
                <a16:creationId xmlns:a16="http://schemas.microsoft.com/office/drawing/2014/main" id="{6F0C0FD3-DB1E-4EFA-852D-3E06D400561B}"/>
              </a:ext>
            </a:extLst>
          </p:cNvPr>
          <p:cNvSpPr>
            <a:spLocks noGrp="1"/>
          </p:cNvSpPr>
          <p:nvPr>
            <p:ph idx="1"/>
          </p:nvPr>
        </p:nvSpPr>
        <p:spPr>
          <a:xfrm>
            <a:off x="545237" y="1553336"/>
            <a:ext cx="11306452" cy="4939539"/>
          </a:xfrm>
        </p:spPr>
        <p:txBody>
          <a:bodyPr vert="horz" lIns="91440" tIns="45720" rIns="91440" bIns="45720" rtlCol="0" anchor="t">
            <a:normAutofit fontScale="85000" lnSpcReduction="20000"/>
          </a:bodyPr>
          <a:lstStyle/>
          <a:p>
            <a:r>
              <a:rPr lang="ja-JP" altLang="en-US" sz="3200">
                <a:latin typeface="UD Digi Kyokasho NP-R"/>
                <a:ea typeface="UD Digi Kyokasho NP-R"/>
                <a:cs typeface="Calibri"/>
              </a:rPr>
              <a:t>話者・音素対立などを増やす</a:t>
            </a:r>
          </a:p>
          <a:p>
            <a:endParaRPr lang="ja-JP" altLang="en-US" sz="3200">
              <a:latin typeface="UD Digi Kyokasho NP-R"/>
              <a:ea typeface="UD Digi Kyokasho NP-R"/>
              <a:cs typeface="Calibri"/>
            </a:endParaRPr>
          </a:p>
          <a:p>
            <a:r>
              <a:rPr lang="ja-JP" altLang="en-US" sz="3200">
                <a:latin typeface="UD Digi Kyokasho NP-R"/>
                <a:ea typeface="UD Digi Kyokasho NP-R"/>
                <a:cs typeface="Calibri"/>
              </a:rPr>
              <a:t>カリキュラムに沿った音素対立を選ぶ：</a:t>
            </a:r>
            <a:endParaRPr lang="ja-JP"/>
          </a:p>
          <a:p>
            <a:pPr lvl="1"/>
            <a:r>
              <a:rPr lang="ja-JP" altLang="en-US" sz="2800">
                <a:latin typeface="UD Digi Kyokasho NP-R"/>
                <a:ea typeface="UD Digi Kyokasho NP-R"/>
                <a:cs typeface="Calibri"/>
              </a:rPr>
              <a:t>可能形</a:t>
            </a:r>
          </a:p>
          <a:p>
            <a:pPr marL="914400" lvl="2" indent="0">
              <a:buNone/>
            </a:pPr>
            <a:r>
              <a:rPr lang="ja-JP" altLang="en-US" sz="2400">
                <a:latin typeface="UD Digi Kyokasho NP-R"/>
                <a:ea typeface="UD Digi Kyokasho NP-R"/>
                <a:cs typeface="Calibri"/>
              </a:rPr>
              <a:t>⇒　会います・会えます</a:t>
            </a:r>
            <a:endParaRPr lang="ja-JP" sz="2400">
              <a:latin typeface="UD Digi Kyokasho NP-R"/>
              <a:ea typeface="UD Digi Kyokasho NP-R"/>
              <a:cs typeface="Calibri" panose="020F0502020204030204"/>
            </a:endParaRPr>
          </a:p>
          <a:p>
            <a:pPr lvl="1"/>
            <a:endParaRPr lang="ja-JP" altLang="en-US" sz="2800">
              <a:latin typeface="UD Digi Kyokasho NP-R"/>
              <a:ea typeface="UD Digi Kyokasho NP-R"/>
              <a:cs typeface="Calibri"/>
            </a:endParaRPr>
          </a:p>
          <a:p>
            <a:pPr lvl="1"/>
            <a:r>
              <a:rPr lang="ja-JP" altLang="en-US" sz="2800">
                <a:latin typeface="UD Digi Kyokasho NP-R"/>
                <a:ea typeface="UD Digi Kyokasho NP-R"/>
                <a:cs typeface="Calibri"/>
              </a:rPr>
              <a:t>母音の長短</a:t>
            </a:r>
            <a:endParaRPr lang="ja-JP"/>
          </a:p>
          <a:p>
            <a:pPr marL="914400" lvl="2" indent="0">
              <a:buNone/>
            </a:pPr>
            <a:r>
              <a:rPr lang="ja-JP" altLang="en-US" sz="2400">
                <a:latin typeface="UD Digi Kyokasho NP-R"/>
                <a:ea typeface="UD Digi Kyokasho NP-R"/>
                <a:cs typeface="Calibri"/>
              </a:rPr>
              <a:t>⇒　楽しそうです・楽しいそうです</a:t>
            </a:r>
            <a:endParaRPr lang="ja-JP" sz="2400">
              <a:latin typeface="UD Digi Kyokasho NP-R"/>
              <a:ea typeface="UD Digi Kyokasho NP-R"/>
              <a:cs typeface="Calibri" panose="020F0502020204030204"/>
            </a:endParaRPr>
          </a:p>
          <a:p>
            <a:pPr lvl="1"/>
            <a:endParaRPr lang="ja-JP" altLang="en-US" sz="2800">
              <a:latin typeface="UD Digi Kyokasho NP-R"/>
              <a:ea typeface="UD Digi Kyokasho NP-R"/>
              <a:cs typeface="Calibri"/>
            </a:endParaRPr>
          </a:p>
          <a:p>
            <a:pPr lvl="1"/>
            <a:r>
              <a:rPr lang="ja-JP" altLang="en-US" sz="2800">
                <a:latin typeface="UD Digi Kyokasho NP-R"/>
                <a:ea typeface="UD Digi Kyokasho NP-R"/>
                <a:cs typeface="Calibri"/>
              </a:rPr>
              <a:t>記</a:t>
            </a:r>
            <a:r>
              <a:rPr lang="ja-JP" altLang="en-US" sz="2800">
                <a:latin typeface="Calibri" panose="020F0502020204030204" pitchFamily="34" charset="0"/>
                <a:ea typeface="UD Digi Kyokasho NP-R"/>
                <a:cs typeface="Calibri" panose="020F0502020204030204" pitchFamily="34" charset="0"/>
              </a:rPr>
              <a:t>号と音素の一致</a:t>
            </a:r>
            <a:endParaRPr lang="ja-JP" altLang="en-US">
              <a:latin typeface="Calibri" panose="020F0502020204030204" pitchFamily="34" charset="0"/>
              <a:ea typeface="UD Digi Kyokasho NP-R"/>
              <a:cs typeface="Calibri" panose="020F0502020204030204" pitchFamily="34" charset="0"/>
            </a:endParaRPr>
          </a:p>
          <a:p>
            <a:pPr lvl="1">
              <a:buNone/>
            </a:pPr>
            <a:r>
              <a:rPr lang="ja-JP">
                <a:latin typeface="Calibri" panose="020F0502020204030204" pitchFamily="34" charset="0"/>
                <a:ea typeface="UD Digi Kyokasho NP-R"/>
                <a:cs typeface="Calibri" panose="020F0502020204030204" pitchFamily="34" charset="0"/>
              </a:rPr>
              <a:t>⇒  [</a:t>
            </a:r>
            <a:r>
              <a:rPr lang="en-US" altLang="ja-JP" dirty="0">
                <a:latin typeface="Calibri" panose="020F0502020204030204" pitchFamily="34" charset="0"/>
                <a:ea typeface="UD Digi Kyokasho NP-R"/>
                <a:cs typeface="Calibri" panose="020F0502020204030204" pitchFamily="34" charset="0"/>
              </a:rPr>
              <a:t>ne</a:t>
            </a:r>
            <a:r>
              <a:rPr lang="ja-JP">
                <a:latin typeface="Calibri" panose="020F0502020204030204" pitchFamily="34" charset="0"/>
                <a:ea typeface="UD Digi Kyokasho NP-R"/>
                <a:cs typeface="Calibri" panose="020F0502020204030204" pitchFamily="34" charset="0"/>
              </a:rPr>
              <a:t>]と聞いて 　&lt;</a:t>
            </a:r>
            <a:r>
              <a:rPr lang="ja-JP" altLang="en-US">
                <a:latin typeface="Calibri" panose="020F0502020204030204" pitchFamily="34" charset="0"/>
                <a:ea typeface="UD Digi Kyokasho NP-R"/>
                <a:cs typeface="Calibri" panose="020F0502020204030204" pitchFamily="34" charset="0"/>
              </a:rPr>
              <a:t>わ</a:t>
            </a:r>
            <a:r>
              <a:rPr lang="ja-JP">
                <a:latin typeface="Calibri" panose="020F0502020204030204" pitchFamily="34" charset="0"/>
                <a:ea typeface="UD Digi Kyokasho NP-R"/>
                <a:cs typeface="Calibri" panose="020F0502020204030204" pitchFamily="34" charset="0"/>
              </a:rPr>
              <a:t>&gt; &lt;れ&gt;</a:t>
            </a:r>
            <a:r>
              <a:rPr lang="ja-JP" altLang="en-US">
                <a:latin typeface="Calibri" panose="020F0502020204030204" pitchFamily="34" charset="0"/>
                <a:ea typeface="UD Digi Kyokasho NP-R"/>
                <a:cs typeface="Calibri" panose="020F0502020204030204" pitchFamily="34" charset="0"/>
              </a:rPr>
              <a:t> </a:t>
            </a:r>
            <a:r>
              <a:rPr lang="ja-JP">
                <a:latin typeface="Calibri" panose="020F0502020204030204" pitchFamily="34" charset="0"/>
                <a:ea typeface="UD Digi Kyokasho NP-R"/>
                <a:cs typeface="Calibri" panose="020F0502020204030204" pitchFamily="34" charset="0"/>
              </a:rPr>
              <a:t>&lt;ね</a:t>
            </a:r>
            <a:r>
              <a:rPr lang="en-US" altLang="ja-JP" dirty="0">
                <a:latin typeface="Calibri" panose="020F0502020204030204" pitchFamily="34" charset="0"/>
                <a:ea typeface="UD Digi Kyokasho NP-R"/>
                <a:cs typeface="Calibri" panose="020F0502020204030204" pitchFamily="34" charset="0"/>
              </a:rPr>
              <a:t>&gt;　</a:t>
            </a:r>
          </a:p>
          <a:p>
            <a:pPr marL="457200" lvl="1" indent="0">
              <a:buNone/>
            </a:pPr>
            <a:r>
              <a:rPr lang="ja-JP" altLang="en-US">
                <a:latin typeface="Calibri" panose="020F0502020204030204" pitchFamily="34" charset="0"/>
                <a:ea typeface="UD Digi Kyokasho NP-R"/>
                <a:cs typeface="Calibri" panose="020F0502020204030204" pitchFamily="34" charset="0"/>
              </a:rPr>
              <a:t>⇒  [ge]</a:t>
            </a:r>
            <a:r>
              <a:rPr lang="ja-JP" altLang="en-US">
                <a:latin typeface="UD Digi Kyokasho NP-R"/>
                <a:ea typeface="UD Digi Kyokasho NP-R"/>
                <a:cs typeface="Calibri"/>
              </a:rPr>
              <a:t>と聞いて 　&lt;ガ&gt; &lt;ゲ&gt; &lt;グ&gt;　の中から選ぶ</a:t>
            </a:r>
            <a:endParaRPr lang="ja-JP">
              <a:latin typeface="UD Digi Kyokasho NP-R"/>
              <a:ea typeface="UD Digi Kyokasho NP-R"/>
            </a:endParaRPr>
          </a:p>
          <a:p>
            <a:pPr lvl="1"/>
            <a:endParaRPr lang="ja-JP" altLang="en-US" sz="2800">
              <a:latin typeface="UD Digi Kyokasho NP-R"/>
              <a:ea typeface="UD Digi Kyokasho NP-R"/>
              <a:cs typeface="Calibri"/>
            </a:endParaRPr>
          </a:p>
          <a:p>
            <a:pPr lvl="1"/>
            <a:r>
              <a:rPr lang="ja-JP" altLang="en-US" sz="2800">
                <a:latin typeface="UD Digi Kyokasho NP-R"/>
                <a:ea typeface="UD Digi Kyokasho NP-R"/>
                <a:cs typeface="Calibri"/>
              </a:rPr>
              <a:t>単語リストに出ている言葉を中心にする</a:t>
            </a:r>
            <a:endParaRPr lang="ja-JP"/>
          </a:p>
          <a:p>
            <a:pPr marL="914400" lvl="2" indent="0">
              <a:buNone/>
            </a:pPr>
            <a:r>
              <a:rPr lang="ja-JP" altLang="en-US" sz="2400">
                <a:latin typeface="UD Digi Kyokasho NP-R"/>
                <a:ea typeface="UD Digi Kyokasho NP-R"/>
                <a:cs typeface="Calibri"/>
              </a:rPr>
              <a:t>⇒　日付を導入するチャプターで：　四日・八日（＋</a:t>
            </a:r>
            <a:r>
              <a:rPr lang="ja-JP" sz="2400">
                <a:latin typeface="UD Digi Kyokasho NP-R"/>
                <a:ea typeface="UD Digi Kyokasho NP-R"/>
                <a:cs typeface="Calibri"/>
              </a:rPr>
              <a:t>余暇</a:t>
            </a:r>
            <a:r>
              <a:rPr lang="ja-JP" altLang="en-US" sz="2400">
                <a:latin typeface="UD Digi Kyokasho NP-R"/>
                <a:ea typeface="UD Digi Kyokasho NP-R"/>
                <a:cs typeface="Calibri"/>
              </a:rPr>
              <a:t>）</a:t>
            </a:r>
            <a:endParaRPr lang="ja-JP" sz="2400">
              <a:latin typeface="UD Digi Kyokasho NP-R"/>
              <a:ea typeface="UD Digi Kyokasho NP-R"/>
              <a:cs typeface="Calibri"/>
            </a:endParaRPr>
          </a:p>
        </p:txBody>
      </p:sp>
    </p:spTree>
    <p:extLst>
      <p:ext uri="{BB962C8B-B14F-4D97-AF65-F5344CB8AC3E}">
        <p14:creationId xmlns:p14="http://schemas.microsoft.com/office/powerpoint/2010/main" val="2638443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620" y="76986"/>
            <a:ext cx="11892378" cy="1325563"/>
          </a:xfrm>
        </p:spPr>
        <p:txBody>
          <a:bodyPr/>
          <a:lstStyle/>
          <a:p>
            <a:pPr algn="ctr"/>
            <a:r>
              <a:rPr lang="en-US" b="1" dirty="0">
                <a:latin typeface="+mn-lt"/>
              </a:rPr>
              <a:t>Multilingual Online Listening Exercises (MOLE)</a:t>
            </a:r>
          </a:p>
        </p:txBody>
      </p:sp>
      <p:sp>
        <p:nvSpPr>
          <p:cNvPr id="3" name="Content Placeholder 2"/>
          <p:cNvSpPr>
            <a:spLocks noGrp="1"/>
          </p:cNvSpPr>
          <p:nvPr>
            <p:ph idx="1"/>
          </p:nvPr>
        </p:nvSpPr>
        <p:spPr>
          <a:xfrm>
            <a:off x="838200" y="1508564"/>
            <a:ext cx="10515600" cy="4351338"/>
          </a:xfrm>
        </p:spPr>
        <p:txBody>
          <a:bodyPr/>
          <a:lstStyle/>
          <a:p>
            <a:r>
              <a:rPr lang="ja-JP" altLang="en-US" dirty="0">
                <a:latin typeface="UD Digi Kyokasho NP-R" panose="02020400000000000000" pitchFamily="18" charset="-128"/>
                <a:ea typeface="UD Digi Kyokasho NP-R" panose="02020400000000000000" pitchFamily="18" charset="-128"/>
              </a:rPr>
              <a:t>現在、フランス語、スペイン語、日本語での第二言語習得者用ウェブページを作成中</a:t>
            </a:r>
            <a:endParaRPr lang="en-US" altLang="ja-JP" dirty="0">
              <a:latin typeface="UD Digi Kyokasho NP-R" panose="02020400000000000000" pitchFamily="18" charset="-128"/>
              <a:ea typeface="UD Digi Kyokasho NP-R" panose="02020400000000000000" pitchFamily="18" charset="-128"/>
            </a:endParaRPr>
          </a:p>
          <a:p>
            <a:pPr marL="0" indent="0">
              <a:buNone/>
            </a:pPr>
            <a:endParaRPr lang="en-US" altLang="ja-JP" sz="800" dirty="0">
              <a:latin typeface="UD Digi Kyokasho NP-R" panose="02020400000000000000" pitchFamily="18" charset="-128"/>
              <a:ea typeface="UD Digi Kyokasho NP-R" panose="02020400000000000000" pitchFamily="18" charset="-128"/>
            </a:endParaRPr>
          </a:p>
          <a:p>
            <a:r>
              <a:rPr lang="en-US" altLang="ja-JP" dirty="0">
                <a:ea typeface="UD Digi Kyokasho NP-R" panose="02020400000000000000" pitchFamily="18" charset="-128"/>
              </a:rPr>
              <a:t>2023</a:t>
            </a:r>
            <a:r>
              <a:rPr lang="ja-JP" altLang="en-US" dirty="0">
                <a:latin typeface="UD Digi Kyokasho NP-R" panose="02020400000000000000" pitchFamily="18" charset="-128"/>
                <a:ea typeface="UD Digi Kyokasho NP-R" panose="02020400000000000000" pitchFamily="18" charset="-128"/>
              </a:rPr>
              <a:t>年春ごろを目途に</a:t>
            </a:r>
            <a:r>
              <a:rPr lang="en-US" dirty="0">
                <a:ea typeface="UD Digi Kyokasho NP-R" panose="02020400000000000000" pitchFamily="18" charset="-128"/>
              </a:rPr>
              <a:t>Open Educational Resource</a:t>
            </a:r>
            <a:r>
              <a:rPr lang="ja-JP" altLang="en-US" dirty="0">
                <a:latin typeface="UD Digi Kyokasho NP-R" panose="02020400000000000000" pitchFamily="18" charset="-128"/>
                <a:ea typeface="UD Digi Kyokasho NP-R" panose="02020400000000000000" pitchFamily="18" charset="-128"/>
              </a:rPr>
              <a:t>として、無償で</a:t>
            </a:r>
            <a:endParaRPr lang="en-US" altLang="ja-JP" dirty="0">
              <a:latin typeface="UD Digi Kyokasho NP-R" panose="02020400000000000000" pitchFamily="18" charset="-128"/>
              <a:ea typeface="UD Digi Kyokasho NP-R" panose="02020400000000000000" pitchFamily="18" charset="-128"/>
            </a:endParaRPr>
          </a:p>
          <a:p>
            <a:pPr marL="0" indent="0">
              <a:buNone/>
            </a:pPr>
            <a:r>
              <a:rPr lang="ja-JP" altLang="en-US" dirty="0">
                <a:latin typeface="UD Digi Kyokasho NP-R" panose="02020400000000000000" pitchFamily="18" charset="-128"/>
                <a:ea typeface="UD Digi Kyokasho NP-R" panose="02020400000000000000" pitchFamily="18" charset="-128"/>
              </a:rPr>
              <a:t>  登録いただいた日本語教員、学生に提供することが目標。</a:t>
            </a:r>
            <a:endParaRPr lang="en-US" altLang="ja-JP" dirty="0">
              <a:latin typeface="UD Digi Kyokasho NP-R" panose="02020400000000000000" pitchFamily="18" charset="-128"/>
              <a:ea typeface="UD Digi Kyokasho NP-R" panose="02020400000000000000" pitchFamily="18" charset="-128"/>
            </a:endParaRPr>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7633" y="3684233"/>
            <a:ext cx="2853662" cy="2853662"/>
          </a:xfrm>
          <a:prstGeom prst="rect">
            <a:avLst/>
          </a:prstGeom>
        </p:spPr>
      </p:pic>
    </p:spTree>
    <p:extLst>
      <p:ext uri="{BB962C8B-B14F-4D97-AF65-F5344CB8AC3E}">
        <p14:creationId xmlns:p14="http://schemas.microsoft.com/office/powerpoint/2010/main" val="4574054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83ACC-9C13-4D1C-AE6F-C6511FCA5487}"/>
              </a:ext>
            </a:extLst>
          </p:cNvPr>
          <p:cNvSpPr>
            <a:spLocks noGrp="1"/>
          </p:cNvSpPr>
          <p:nvPr>
            <p:ph type="title"/>
          </p:nvPr>
        </p:nvSpPr>
        <p:spPr/>
        <p:txBody>
          <a:bodyPr/>
          <a:lstStyle/>
          <a:p>
            <a:pPr algn="ctr"/>
            <a:r>
              <a:rPr lang="ja-JP" altLang="en-US" b="1" dirty="0">
                <a:latin typeface="UD Digi Kyokasho NP-R" panose="02020400000000000000" pitchFamily="18" charset="-128"/>
                <a:ea typeface="UD Digi Kyokasho NP-R" panose="02020400000000000000" pitchFamily="18" charset="-128"/>
              </a:rPr>
              <a:t>問い合わせ</a:t>
            </a:r>
            <a:endParaRPr lang="en-US" b="1" dirty="0">
              <a:latin typeface="UD Digi Kyokasho NP-R" panose="02020400000000000000" pitchFamily="18" charset="-128"/>
              <a:ea typeface="UD Digi Kyokasho NP-R" panose="02020400000000000000" pitchFamily="18" charset="-128"/>
            </a:endParaRPr>
          </a:p>
        </p:txBody>
      </p:sp>
      <p:sp>
        <p:nvSpPr>
          <p:cNvPr id="3" name="Content Placeholder 2">
            <a:extLst>
              <a:ext uri="{FF2B5EF4-FFF2-40B4-BE49-F238E27FC236}">
                <a16:creationId xmlns:a16="http://schemas.microsoft.com/office/drawing/2014/main" id="{FB8EFEA7-97F2-4BB1-B5AF-1DB6F83BD1C7}"/>
              </a:ext>
            </a:extLst>
          </p:cNvPr>
          <p:cNvSpPr>
            <a:spLocks noGrp="1"/>
          </p:cNvSpPr>
          <p:nvPr>
            <p:ph idx="1"/>
          </p:nvPr>
        </p:nvSpPr>
        <p:spPr>
          <a:xfrm>
            <a:off x="767178" y="1550417"/>
            <a:ext cx="10738281" cy="4779361"/>
          </a:xfrm>
        </p:spPr>
        <p:txBody>
          <a:bodyPr vert="horz" lIns="91440" tIns="45720" rIns="91440" bIns="45720" rtlCol="0" anchor="t">
            <a:normAutofit/>
          </a:bodyPr>
          <a:lstStyle/>
          <a:p>
            <a:pPr marL="0" indent="0">
              <a:buNone/>
            </a:pPr>
            <a:r>
              <a:rPr lang="en-US" dirty="0"/>
              <a:t>Chisato Kojima, Illinois Wesleyan University: </a:t>
            </a:r>
            <a:r>
              <a:rPr lang="en-US" dirty="0">
                <a:hlinkClick r:id="rId2"/>
              </a:rPr>
              <a:t>ckojima@iwu.edu</a:t>
            </a:r>
            <a:endParaRPr lang="en-US" dirty="0"/>
          </a:p>
          <a:p>
            <a:pPr marL="0" indent="0">
              <a:buNone/>
            </a:pPr>
            <a:endParaRPr lang="en-US" dirty="0"/>
          </a:p>
          <a:p>
            <a:pPr marL="0" indent="0">
              <a:buNone/>
            </a:pPr>
            <a:r>
              <a:rPr lang="en-US" dirty="0"/>
              <a:t>Ryan Lidster, Marshall University: </a:t>
            </a:r>
            <a:r>
              <a:rPr lang="en-US" dirty="0">
                <a:hlinkClick r:id="rId3"/>
              </a:rPr>
              <a:t>lidster@</a:t>
            </a:r>
            <a:r>
              <a:rPr lang="en-US">
                <a:hlinkClick r:id="rId3"/>
              </a:rPr>
              <a:t>marshall</a:t>
            </a:r>
            <a:r>
              <a:rPr lang="en-US" dirty="0">
                <a:hlinkClick r:id="rId3"/>
              </a:rPr>
              <a:t>.edu</a:t>
            </a:r>
            <a:endParaRPr lang="en-US" dirty="0"/>
          </a:p>
          <a:p>
            <a:pPr marL="0" indent="0">
              <a:buNone/>
            </a:pPr>
            <a:endParaRPr lang="en-US" dirty="0"/>
          </a:p>
        </p:txBody>
      </p:sp>
    </p:spTree>
    <p:extLst>
      <p:ext uri="{BB962C8B-B14F-4D97-AF65-F5344CB8AC3E}">
        <p14:creationId xmlns:p14="http://schemas.microsoft.com/office/powerpoint/2010/main" val="30013854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EF6FB-1372-48FF-873C-DB0A18736C41}"/>
              </a:ext>
            </a:extLst>
          </p:cNvPr>
          <p:cNvSpPr>
            <a:spLocks noGrp="1"/>
          </p:cNvSpPr>
          <p:nvPr>
            <p:ph type="title"/>
          </p:nvPr>
        </p:nvSpPr>
        <p:spPr/>
        <p:txBody>
          <a:bodyPr/>
          <a:lstStyle/>
          <a:p>
            <a:pPr algn="ctr"/>
            <a:r>
              <a:rPr lang="en-US" b="1" dirty="0">
                <a:latin typeface="+mn-lt"/>
              </a:rPr>
              <a:t>References</a:t>
            </a:r>
          </a:p>
        </p:txBody>
      </p:sp>
      <p:sp>
        <p:nvSpPr>
          <p:cNvPr id="3" name="Content Placeholder 2">
            <a:extLst>
              <a:ext uri="{FF2B5EF4-FFF2-40B4-BE49-F238E27FC236}">
                <a16:creationId xmlns:a16="http://schemas.microsoft.com/office/drawing/2014/main" id="{9180BA18-BD05-42D3-98B8-69CB34229DE0}"/>
              </a:ext>
            </a:extLst>
          </p:cNvPr>
          <p:cNvSpPr>
            <a:spLocks noGrp="1"/>
          </p:cNvSpPr>
          <p:nvPr>
            <p:ph idx="1"/>
          </p:nvPr>
        </p:nvSpPr>
        <p:spPr/>
        <p:txBody>
          <a:bodyPr vert="horz" lIns="91440" tIns="45720" rIns="91440" bIns="45720" rtlCol="0" anchor="t">
            <a:normAutofit fontScale="92500"/>
          </a:bodyPr>
          <a:lstStyle/>
          <a:p>
            <a:pPr marL="457200" lvl="0" indent="-341630" algn="l" rtl="0">
              <a:lnSpc>
                <a:spcPct val="100000"/>
              </a:lnSpc>
              <a:spcBef>
                <a:spcPts val="900"/>
              </a:spcBef>
              <a:spcAft>
                <a:spcPts val="0"/>
              </a:spcAft>
              <a:buSzPct val="100000"/>
              <a:buChar char="○"/>
            </a:pPr>
            <a:r>
              <a:rPr lang="en-US" sz="2800" dirty="0" err="1"/>
              <a:t>Barriuso</a:t>
            </a:r>
            <a:r>
              <a:rPr lang="en-US" sz="2800" dirty="0"/>
              <a:t>, T. A., &amp; Hayes-Harb, R. (2018). High variability phonetic training as a bridge from research to practice. </a:t>
            </a:r>
            <a:r>
              <a:rPr lang="en-US" sz="2800" i="1" dirty="0"/>
              <a:t>CATESOL Journal, 30</a:t>
            </a:r>
            <a:r>
              <a:rPr lang="en-US" sz="2800" dirty="0"/>
              <a:t>(1), 177-194.</a:t>
            </a:r>
            <a:endParaRPr lang="en-US" dirty="0"/>
          </a:p>
          <a:p>
            <a:pPr marL="457200" lvl="0" indent="-341630" algn="l" rtl="0">
              <a:lnSpc>
                <a:spcPct val="100000"/>
              </a:lnSpc>
              <a:spcBef>
                <a:spcPts val="1000"/>
              </a:spcBef>
              <a:spcAft>
                <a:spcPts val="0"/>
              </a:spcAft>
              <a:buSzPct val="100000"/>
              <a:buChar char="○"/>
            </a:pPr>
            <a:r>
              <a:rPr lang="en-US" sz="2800" dirty="0"/>
              <a:t>Thomson, R. I. (2018). High variability [pronunciation] training (HVPT): A proven technique about which every language teacher and learner ought to know. </a:t>
            </a:r>
            <a:r>
              <a:rPr lang="en-US" sz="2800" i="1" dirty="0"/>
              <a:t>Journal of Second Language Pronunciation, 4</a:t>
            </a:r>
            <a:r>
              <a:rPr lang="en-US" sz="2800" dirty="0"/>
              <a:t>(2), 208-231.</a:t>
            </a:r>
            <a:endParaRPr lang="en-US" sz="2800" dirty="0">
              <a:cs typeface="Calibri"/>
            </a:endParaRPr>
          </a:p>
          <a:p>
            <a:pPr marL="457200" lvl="0" indent="-335280" algn="l" rtl="0">
              <a:lnSpc>
                <a:spcPct val="100000"/>
              </a:lnSpc>
              <a:spcBef>
                <a:spcPts val="1000"/>
              </a:spcBef>
              <a:spcAft>
                <a:spcPts val="1000"/>
              </a:spcAft>
              <a:buSzPct val="94117"/>
              <a:buChar char="○"/>
            </a:pPr>
            <a:r>
              <a:rPr lang="en-US" sz="2800" dirty="0"/>
              <a:t>Uchihara, T., Karas, M., &amp; Thomson, R. (2021, June). High Variability Phonetic Training (HVPT): A meta-analysis. Paper presented at Pronunciation in Second Language Learning and Teaching (PSLLT) conference [Online].</a:t>
            </a:r>
            <a:endParaRPr lang="en-US" dirty="0">
              <a:cs typeface="Calibri"/>
            </a:endParaRPr>
          </a:p>
          <a:p>
            <a:pPr marL="0" indent="0">
              <a:buNone/>
            </a:pPr>
            <a:endParaRPr lang="en-US" dirty="0"/>
          </a:p>
        </p:txBody>
      </p:sp>
    </p:spTree>
    <p:extLst>
      <p:ext uri="{BB962C8B-B14F-4D97-AF65-F5344CB8AC3E}">
        <p14:creationId xmlns:p14="http://schemas.microsoft.com/office/powerpoint/2010/main" val="2863223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517" y="183641"/>
            <a:ext cx="11354539" cy="1325563"/>
          </a:xfrm>
        </p:spPr>
        <p:txBody>
          <a:bodyPr/>
          <a:lstStyle/>
          <a:p>
            <a:pPr algn="ctr"/>
            <a:r>
              <a:rPr lang="en-US" b="1" dirty="0">
                <a:latin typeface="+mn-lt"/>
              </a:rPr>
              <a:t>High Variability Phonetic Training (HVPT)</a:t>
            </a:r>
            <a:r>
              <a:rPr lang="ja-JP" altLang="en-US" b="1" dirty="0">
                <a:latin typeface="+mn-lt"/>
                <a:ea typeface="UD Digi Kyokasho NP-R" panose="02020400000000000000" pitchFamily="18" charset="-128"/>
              </a:rPr>
              <a:t>とは</a:t>
            </a:r>
            <a:endParaRPr lang="en-US" b="1" dirty="0">
              <a:latin typeface="+mn-lt"/>
              <a:ea typeface="UD Digi Kyokasho NP-R" panose="02020400000000000000" pitchFamily="18" charset="-128"/>
            </a:endParaRPr>
          </a:p>
        </p:txBody>
      </p:sp>
      <p:sp>
        <p:nvSpPr>
          <p:cNvPr id="3" name="Content Placeholder 2"/>
          <p:cNvSpPr>
            <a:spLocks noGrp="1"/>
          </p:cNvSpPr>
          <p:nvPr>
            <p:ph idx="1"/>
          </p:nvPr>
        </p:nvSpPr>
        <p:spPr>
          <a:xfrm>
            <a:off x="366944" y="1722737"/>
            <a:ext cx="11469949" cy="4667759"/>
          </a:xfrm>
        </p:spPr>
        <p:txBody>
          <a:bodyPr vert="horz" lIns="91440" tIns="45720" rIns="91440" bIns="45720" rtlCol="0" anchor="t">
            <a:normAutofit/>
          </a:bodyPr>
          <a:lstStyle/>
          <a:p>
            <a:r>
              <a:rPr lang="ja-JP" altLang="en-US" dirty="0">
                <a:latin typeface="UD Digi Kyokasho NP-R" panose="02020400000000000000" pitchFamily="18" charset="-128"/>
                <a:ea typeface="UD Digi Kyokasho NP-R" panose="02020400000000000000" pitchFamily="18" charset="-128"/>
              </a:rPr>
              <a:t>聴覚訓練方法の一つ</a:t>
            </a:r>
            <a:endParaRPr lang="en-US" altLang="ja-JP" dirty="0">
              <a:latin typeface="UD Digi Kyokasho NP-R" panose="02020400000000000000" pitchFamily="18" charset="-128"/>
              <a:ea typeface="UD Digi Kyokasho NP-R" panose="02020400000000000000" pitchFamily="18" charset="-128"/>
            </a:endParaRPr>
          </a:p>
          <a:p>
            <a:r>
              <a:rPr lang="ja-JP" altLang="en-US" dirty="0">
                <a:latin typeface="UD Digi Kyokasho NP-R"/>
                <a:ea typeface="UD Digi Kyokasho NP-R"/>
              </a:rPr>
              <a:t>母語にない第二言語の音素対立の習得に効果的 </a:t>
            </a:r>
            <a:endParaRPr lang="en-US" altLang="ja-JP" dirty="0">
              <a:latin typeface="UD Digi Kyokasho NP-R"/>
              <a:ea typeface="UD Digi Kyokasho NP-R"/>
            </a:endParaRPr>
          </a:p>
          <a:p>
            <a:pPr marL="0" indent="0">
              <a:buNone/>
            </a:pPr>
            <a:endParaRPr lang="ja-JP" altLang="en-US" dirty="0">
              <a:latin typeface="UD Digi Kyokasho NP-R"/>
              <a:ea typeface="UD Digi Kyokasho NP-R"/>
            </a:endParaRPr>
          </a:p>
          <a:p>
            <a:pPr marL="0" indent="0">
              <a:buNone/>
            </a:pPr>
            <a:endParaRPr lang="ja-JP" altLang="en-US" dirty="0">
              <a:latin typeface="UD Digi Kyokasho NP-R"/>
              <a:ea typeface="UD Digi Kyokasho NP-R"/>
            </a:endParaRPr>
          </a:p>
          <a:p>
            <a:endParaRPr lang="en-US" altLang="ja-JP" dirty="0">
              <a:ea typeface="UD Digi Kyokasho NP-R"/>
            </a:endParaRPr>
          </a:p>
          <a:p>
            <a:r>
              <a:rPr lang="en-US" altLang="ja-JP" dirty="0">
                <a:ea typeface="UD Digi Kyokasho NP-R"/>
              </a:rPr>
              <a:t>“</a:t>
            </a:r>
            <a:r>
              <a:rPr lang="ja-JP" altLang="en-US" dirty="0">
                <a:ea typeface="UD Digi Kyokasho NP-R"/>
              </a:rPr>
              <a:t>High Variability</a:t>
            </a:r>
            <a:r>
              <a:rPr lang="en-US" altLang="ja-JP" dirty="0">
                <a:ea typeface="UD Digi Kyokasho NP-R"/>
              </a:rPr>
              <a:t>” (Thomson, 2018)</a:t>
            </a:r>
          </a:p>
          <a:p>
            <a:pPr lvl="1"/>
            <a:r>
              <a:rPr lang="ja-JP" altLang="en-US" dirty="0">
                <a:latin typeface="UD Digi Kyokasho NP-R"/>
                <a:ea typeface="UD Digi Kyokasho NP-R"/>
              </a:rPr>
              <a:t>年齢や性別のことなる複数の話者</a:t>
            </a:r>
            <a:endParaRPr lang="en-US" altLang="ja-JP" dirty="0">
              <a:latin typeface="UD Digi Kyokasho NP-R"/>
              <a:ea typeface="UD Digi Kyokasho NP-R"/>
            </a:endParaRPr>
          </a:p>
          <a:p>
            <a:pPr lvl="1"/>
            <a:r>
              <a:rPr lang="ja-JP" altLang="en-US" dirty="0">
                <a:latin typeface="UD Digi Kyokasho NP-R"/>
                <a:ea typeface="UD Digi Kyokasho NP-R"/>
              </a:rPr>
              <a:t>多くの語彙</a:t>
            </a:r>
            <a:endParaRPr lang="en-US" altLang="ja-JP" dirty="0">
              <a:ea typeface="UD Digi Kyokasho NP-R"/>
              <a:cs typeface="Calibri"/>
            </a:endParaRPr>
          </a:p>
          <a:p>
            <a:endParaRPr lang="en-US" altLang="ja-JP" dirty="0">
              <a:ea typeface="UD Digi Kyokasho NP-R"/>
              <a:cs typeface="Calibri"/>
            </a:endParaRPr>
          </a:p>
        </p:txBody>
      </p:sp>
      <p:sp>
        <p:nvSpPr>
          <p:cNvPr id="4" name="Rectangle 3">
            <a:extLst>
              <a:ext uri="{FF2B5EF4-FFF2-40B4-BE49-F238E27FC236}">
                <a16:creationId xmlns:a16="http://schemas.microsoft.com/office/drawing/2014/main" id="{AD44FE9E-6976-45B9-A65D-2F6D2BB61D72}"/>
              </a:ext>
            </a:extLst>
          </p:cNvPr>
          <p:cNvSpPr/>
          <p:nvPr/>
        </p:nvSpPr>
        <p:spPr>
          <a:xfrm>
            <a:off x="4054764" y="3049986"/>
            <a:ext cx="1451429" cy="713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cs typeface="Calibri"/>
              </a:rPr>
              <a:t>Ryan</a:t>
            </a:r>
            <a:endParaRPr lang="en-US" sz="2800" dirty="0"/>
          </a:p>
        </p:txBody>
      </p:sp>
      <p:sp>
        <p:nvSpPr>
          <p:cNvPr id="5" name="Rectangle 4">
            <a:extLst>
              <a:ext uri="{FF2B5EF4-FFF2-40B4-BE49-F238E27FC236}">
                <a16:creationId xmlns:a16="http://schemas.microsoft.com/office/drawing/2014/main" id="{86FCB792-0CB4-451A-90D9-9FF237218917}"/>
              </a:ext>
            </a:extLst>
          </p:cNvPr>
          <p:cNvSpPr/>
          <p:nvPr/>
        </p:nvSpPr>
        <p:spPr>
          <a:xfrm>
            <a:off x="6397691" y="3049985"/>
            <a:ext cx="1451429" cy="713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800">
                <a:cs typeface="Calibri"/>
              </a:rPr>
              <a:t>Lion</a:t>
            </a:r>
            <a:endParaRPr lang="en-US" sz="2800"/>
          </a:p>
        </p:txBody>
      </p:sp>
    </p:spTree>
    <p:extLst>
      <p:ext uri="{BB962C8B-B14F-4D97-AF65-F5344CB8AC3E}">
        <p14:creationId xmlns:p14="http://schemas.microsoft.com/office/powerpoint/2010/main" val="2318997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2FB07-7E10-4713-BA8E-C2508A9A101A}"/>
              </a:ext>
            </a:extLst>
          </p:cNvPr>
          <p:cNvSpPr>
            <a:spLocks noGrp="1"/>
          </p:cNvSpPr>
          <p:nvPr>
            <p:ph type="title"/>
          </p:nvPr>
        </p:nvSpPr>
        <p:spPr/>
        <p:txBody>
          <a:bodyPr/>
          <a:lstStyle/>
          <a:p>
            <a:pPr algn="ctr"/>
            <a:r>
              <a:rPr lang="en-US" b="1" dirty="0">
                <a:latin typeface="+mn-lt"/>
                <a:ea typeface="UD Digi Kyokasho NP-R" panose="02020400000000000000" pitchFamily="18" charset="-128"/>
              </a:rPr>
              <a:t>HVPT</a:t>
            </a:r>
            <a:r>
              <a:rPr lang="ja-JP" altLang="en-US" b="1" dirty="0">
                <a:latin typeface="+mn-lt"/>
                <a:ea typeface="UD Digi Kyokasho NP-R" panose="02020400000000000000" pitchFamily="18" charset="-128"/>
              </a:rPr>
              <a:t>についての先行研究</a:t>
            </a:r>
            <a:endParaRPr lang="en-US" b="1" dirty="0">
              <a:latin typeface="+mn-lt"/>
              <a:ea typeface="UD Digi Kyokasho NP-R" panose="02020400000000000000" pitchFamily="18" charset="-128"/>
            </a:endParaRPr>
          </a:p>
        </p:txBody>
      </p:sp>
      <p:sp>
        <p:nvSpPr>
          <p:cNvPr id="3" name="Content Placeholder 2">
            <a:extLst>
              <a:ext uri="{FF2B5EF4-FFF2-40B4-BE49-F238E27FC236}">
                <a16:creationId xmlns:a16="http://schemas.microsoft.com/office/drawing/2014/main" id="{5523EA34-C9BA-4D28-A743-BD37EF8915C4}"/>
              </a:ext>
            </a:extLst>
          </p:cNvPr>
          <p:cNvSpPr>
            <a:spLocks noGrp="1"/>
          </p:cNvSpPr>
          <p:nvPr>
            <p:ph idx="1"/>
          </p:nvPr>
        </p:nvSpPr>
        <p:spPr>
          <a:xfrm>
            <a:off x="656948" y="1597980"/>
            <a:ext cx="11168108" cy="4811697"/>
          </a:xfrm>
        </p:spPr>
        <p:txBody>
          <a:bodyPr vert="horz" lIns="91440" tIns="45720" rIns="91440" bIns="45720" rtlCol="0" anchor="t">
            <a:normAutofit/>
          </a:bodyPr>
          <a:lstStyle/>
          <a:p>
            <a:r>
              <a:rPr lang="ja-JP" altLang="en-US" dirty="0">
                <a:ea typeface="UD Digi Kyokasho NP-R"/>
              </a:rPr>
              <a:t>HVPT</a:t>
            </a:r>
            <a:r>
              <a:rPr lang="ja-JP" altLang="en-US" dirty="0">
                <a:latin typeface="UD Digi Kyokasho NP-R"/>
                <a:ea typeface="UD Digi Kyokasho NP-R"/>
              </a:rPr>
              <a:t>が効果的</a:t>
            </a:r>
          </a:p>
          <a:p>
            <a:pPr lvl="1"/>
            <a:r>
              <a:rPr lang="ja-JP" altLang="en-US" dirty="0">
                <a:latin typeface="UD Digi Kyokasho NP-R" panose="02020400000000000000" pitchFamily="18" charset="-128"/>
                <a:ea typeface="UD Digi Kyokasho NP-R" panose="02020400000000000000" pitchFamily="18" charset="-128"/>
                <a:cs typeface="+mn-lt"/>
              </a:rPr>
              <a:t>音素対立の</a:t>
            </a:r>
            <a:r>
              <a:rPr lang="en-US" altLang="ja-JP" dirty="0" err="1">
                <a:latin typeface="UD Digi Kyokasho NP-R" panose="02020400000000000000" pitchFamily="18" charset="-128"/>
                <a:ea typeface="UD Digi Kyokasho NP-R" panose="02020400000000000000" pitchFamily="18" charset="-128"/>
                <a:cs typeface="+mn-lt"/>
              </a:rPr>
              <a:t>区別</a:t>
            </a:r>
            <a:r>
              <a:rPr lang="ja-JP" altLang="en-US" dirty="0">
                <a:latin typeface="UD Digi Kyokasho NP-R" panose="02020400000000000000" pitchFamily="18" charset="-128"/>
                <a:ea typeface="UD Digi Kyokasho NP-R" panose="02020400000000000000" pitchFamily="18" charset="-128"/>
                <a:cs typeface="+mn-lt"/>
              </a:rPr>
              <a:t> </a:t>
            </a:r>
            <a:r>
              <a:rPr lang="en-US" altLang="ja-JP" dirty="0">
                <a:latin typeface="UD Digi Kyokasho NP-R" panose="02020400000000000000" pitchFamily="18" charset="-128"/>
                <a:ea typeface="UD Digi Kyokasho NP-R" panose="02020400000000000000" pitchFamily="18" charset="-128"/>
                <a:cs typeface="+mn-lt"/>
              </a:rPr>
              <a:t>(</a:t>
            </a:r>
            <a:r>
              <a:rPr lang="en-US" altLang="ja-JP" dirty="0">
                <a:ea typeface="UD Digi Kyokasho NP-R" panose="02020400000000000000" pitchFamily="18" charset="-128"/>
                <a:cs typeface="+mn-lt"/>
              </a:rPr>
              <a:t>e.g.</a:t>
            </a:r>
            <a:r>
              <a:rPr lang="ja-JP" altLang="en-US" dirty="0">
                <a:ea typeface="UD Digi Kyokasho NP-R" panose="02020400000000000000" pitchFamily="18" charset="-128"/>
                <a:cs typeface="+mn-lt"/>
              </a:rPr>
              <a:t> </a:t>
            </a:r>
            <a:r>
              <a:rPr lang="ja-JP" altLang="en-US" dirty="0">
                <a:ea typeface="UD Digi Kyokasho NP-R"/>
              </a:rPr>
              <a:t>/l/と/</a:t>
            </a:r>
            <a:r>
              <a:rPr lang="ja-JP" dirty="0">
                <a:ea typeface="+mn-lt"/>
                <a:cs typeface="+mn-lt"/>
              </a:rPr>
              <a:t>ɹ</a:t>
            </a:r>
            <a:r>
              <a:rPr lang="en-US" altLang="ja-JP" dirty="0">
                <a:ea typeface="+mn-lt"/>
                <a:cs typeface="+mn-lt"/>
              </a:rPr>
              <a:t>/</a:t>
            </a:r>
            <a:r>
              <a:rPr lang="ja-JP" altLang="en-US" dirty="0">
                <a:ea typeface="+mn-lt"/>
                <a:cs typeface="+mn-lt"/>
              </a:rPr>
              <a:t>）</a:t>
            </a:r>
            <a:r>
              <a:rPr lang="ja-JP" altLang="en-US" dirty="0">
                <a:latin typeface="UD Digi Kyokasho NP-R" panose="02020400000000000000" pitchFamily="18" charset="-128"/>
                <a:ea typeface="UD Digi Kyokasho NP-R" panose="02020400000000000000" pitchFamily="18" charset="-128"/>
                <a:cs typeface="+mn-lt"/>
              </a:rPr>
              <a:t>ができるように</a:t>
            </a:r>
            <a:r>
              <a:rPr lang="en-US" altLang="ja-JP" dirty="0">
                <a:ea typeface="+mn-lt"/>
                <a:cs typeface="+mn-lt"/>
              </a:rPr>
              <a:t> (Bradlow &amp; Pisoni, 1999)</a:t>
            </a:r>
          </a:p>
          <a:p>
            <a:pPr lvl="1"/>
            <a:r>
              <a:rPr lang="ja-JP" altLang="en-US" dirty="0">
                <a:latin typeface="UD Digi Kyokasho NK-R" panose="02020400000000000000" pitchFamily="18" charset="-128"/>
                <a:ea typeface="UD Digi Kyokasho NK-R" panose="02020400000000000000" pitchFamily="18" charset="-128"/>
                <a:cs typeface="+mn-lt"/>
              </a:rPr>
              <a:t>語彙獲得にも有効</a:t>
            </a:r>
            <a:r>
              <a:rPr lang="en-US" altLang="ja-JP" dirty="0">
                <a:latin typeface="Calibri"/>
                <a:ea typeface="+mn-lt"/>
                <a:cs typeface="+mn-lt"/>
              </a:rPr>
              <a:t> (</a:t>
            </a:r>
            <a:r>
              <a:rPr lang="en-US" altLang="ja-JP" dirty="0" err="1">
                <a:latin typeface="Calibri"/>
                <a:ea typeface="+mn-lt"/>
                <a:cs typeface="+mn-lt"/>
              </a:rPr>
              <a:t>Melnik</a:t>
            </a:r>
            <a:r>
              <a:rPr lang="en-US" altLang="ja-JP" dirty="0">
                <a:latin typeface="Calibri"/>
                <a:ea typeface="+mn-lt"/>
                <a:cs typeface="+mn-lt"/>
              </a:rPr>
              <a:t> &amp; </a:t>
            </a:r>
            <a:r>
              <a:rPr lang="en-US" altLang="ja-JP" dirty="0" err="1">
                <a:latin typeface="Calibri"/>
                <a:ea typeface="+mn-lt"/>
                <a:cs typeface="+mn-lt"/>
              </a:rPr>
              <a:t>Peperkamp</a:t>
            </a:r>
            <a:r>
              <a:rPr lang="en-US" altLang="ja-JP" dirty="0">
                <a:latin typeface="Calibri"/>
                <a:ea typeface="+mn-lt"/>
                <a:cs typeface="+mn-lt"/>
              </a:rPr>
              <a:t>, 2020)</a:t>
            </a:r>
            <a:endParaRPr lang="en-US" altLang="ja-JP" dirty="0">
              <a:latin typeface="Calibri"/>
              <a:ea typeface="UD Digi Kyokasho NP-R"/>
              <a:cs typeface="Calibri"/>
            </a:endParaRPr>
          </a:p>
          <a:p>
            <a:pPr lvl="1"/>
            <a:endParaRPr lang="en-US" altLang="ja-JP" dirty="0">
              <a:latin typeface="Calibri"/>
              <a:ea typeface="UD Digi Kyokasho NP-R"/>
              <a:cs typeface="Calibri"/>
            </a:endParaRPr>
          </a:p>
          <a:p>
            <a:r>
              <a:rPr lang="ja-JP" altLang="en-US" dirty="0">
                <a:latin typeface="UD Digi Kyokasho NP-R"/>
                <a:ea typeface="UD Digi Kyokasho NP-R"/>
              </a:rPr>
              <a:t>しかし</a:t>
            </a:r>
            <a:endParaRPr lang="en-US" altLang="ja-JP" dirty="0">
              <a:latin typeface="UD Digi Kyokasho NP-R"/>
              <a:ea typeface="UD Digi Kyokasho NP-R"/>
            </a:endParaRPr>
          </a:p>
          <a:p>
            <a:pPr lvl="1"/>
            <a:r>
              <a:rPr lang="ja-JP" altLang="en-US" dirty="0">
                <a:latin typeface="UD Digi Kyokasho NP-R"/>
                <a:ea typeface="UD Digi Kyokasho NP-R"/>
              </a:rPr>
              <a:t>実験への参加者のみ</a:t>
            </a:r>
            <a:endParaRPr lang="en-US" altLang="ja-JP" dirty="0">
              <a:latin typeface="UD Digi Kyokasho NP-R"/>
              <a:ea typeface="UD Digi Kyokasho NP-R"/>
            </a:endParaRPr>
          </a:p>
          <a:p>
            <a:pPr lvl="1"/>
            <a:r>
              <a:rPr lang="ja-JP" altLang="en-US" dirty="0">
                <a:latin typeface="UD Digi Kyokasho NP-R"/>
                <a:ea typeface="UD Digi Kyokasho NP-R"/>
              </a:rPr>
              <a:t>言語教育の場での報告が乏しい</a:t>
            </a:r>
          </a:p>
          <a:p>
            <a:pPr lvl="1"/>
            <a:r>
              <a:rPr lang="ja-JP" altLang="en-US" dirty="0">
                <a:latin typeface="UD Digi Kyokasho NP-R"/>
                <a:ea typeface="UD Digi Kyokasho NP-R"/>
              </a:rPr>
              <a:t>英語以外のものが極めて少ない</a:t>
            </a:r>
            <a:r>
              <a:rPr lang="en-US" altLang="ja-JP" dirty="0">
                <a:latin typeface="UD Digi Kyokasho NP-R"/>
                <a:ea typeface="UD Digi Kyokasho NP-R"/>
              </a:rPr>
              <a:t> </a:t>
            </a:r>
            <a:r>
              <a:rPr lang="en-US" dirty="0"/>
              <a:t>(</a:t>
            </a:r>
            <a:r>
              <a:rPr lang="en-US" dirty="0" err="1"/>
              <a:t>Barriuso</a:t>
            </a:r>
            <a:r>
              <a:rPr lang="en-US" dirty="0"/>
              <a:t> &amp; Hayes-</a:t>
            </a:r>
            <a:r>
              <a:rPr lang="en-US" dirty="0" err="1"/>
              <a:t>Harb</a:t>
            </a:r>
            <a:r>
              <a:rPr lang="en-US" dirty="0"/>
              <a:t>, 2018)</a:t>
            </a:r>
          </a:p>
          <a:p>
            <a:endParaRPr lang="ja-JP" altLang="en-US" dirty="0">
              <a:latin typeface="UD Digi Kyokasho NP-R"/>
              <a:ea typeface="UD Digi Kyokasho NP-R"/>
            </a:endParaRPr>
          </a:p>
          <a:p>
            <a:r>
              <a:rPr lang="ja-JP" altLang="en-US" dirty="0">
                <a:latin typeface="UD Digi Kyokasho NP-R"/>
                <a:ea typeface="UD Digi Kyokasho NP-R"/>
              </a:rPr>
              <a:t>限られた時間と状況で上達できるのか</a:t>
            </a:r>
            <a:endParaRPr lang="en-US" altLang="ja-JP" dirty="0">
              <a:latin typeface="UD Digi Kyokasho NP-R"/>
              <a:ea typeface="UD Digi Kyokasho NP-R"/>
            </a:endParaRPr>
          </a:p>
          <a:p>
            <a:endParaRPr lang="en-US" dirty="0">
              <a:latin typeface="UD Digi Kyokasho NP-R" panose="02020400000000000000" pitchFamily="18" charset="-128"/>
              <a:ea typeface="UD Digi Kyokasho NP-R" panose="02020400000000000000" pitchFamily="18" charset="-128"/>
            </a:endParaRPr>
          </a:p>
        </p:txBody>
      </p:sp>
    </p:spTree>
    <p:extLst>
      <p:ext uri="{BB962C8B-B14F-4D97-AF65-F5344CB8AC3E}">
        <p14:creationId xmlns:p14="http://schemas.microsoft.com/office/powerpoint/2010/main" val="1862789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C844D-C732-4A28-A204-559AFA00A993}"/>
              </a:ext>
            </a:extLst>
          </p:cNvPr>
          <p:cNvSpPr>
            <a:spLocks noGrp="1"/>
          </p:cNvSpPr>
          <p:nvPr>
            <p:ph type="title"/>
          </p:nvPr>
        </p:nvSpPr>
        <p:spPr/>
        <p:txBody>
          <a:bodyPr/>
          <a:lstStyle/>
          <a:p>
            <a:pPr algn="ctr"/>
            <a:r>
              <a:rPr lang="ja-JP" altLang="en-US" b="1" dirty="0">
                <a:latin typeface="UD Digi Kyokasho NP-R" panose="02020400000000000000" pitchFamily="18" charset="-128"/>
                <a:ea typeface="UD Digi Kyokasho NP-R" panose="02020400000000000000" pitchFamily="18" charset="-128"/>
              </a:rPr>
              <a:t>本研究の目的</a:t>
            </a:r>
            <a:endParaRPr lang="en-US" b="1" dirty="0">
              <a:latin typeface="UD Digi Kyokasho NP-R" panose="02020400000000000000" pitchFamily="18" charset="-128"/>
              <a:ea typeface="UD Digi Kyokasho NP-R" panose="02020400000000000000" pitchFamily="18" charset="-128"/>
            </a:endParaRPr>
          </a:p>
        </p:txBody>
      </p:sp>
      <p:sp>
        <p:nvSpPr>
          <p:cNvPr id="3" name="Content Placeholder 2">
            <a:extLst>
              <a:ext uri="{FF2B5EF4-FFF2-40B4-BE49-F238E27FC236}">
                <a16:creationId xmlns:a16="http://schemas.microsoft.com/office/drawing/2014/main" id="{B25E7353-79F7-48E8-A686-F989B357F42A}"/>
              </a:ext>
            </a:extLst>
          </p:cNvPr>
          <p:cNvSpPr>
            <a:spLocks noGrp="1"/>
          </p:cNvSpPr>
          <p:nvPr>
            <p:ph idx="1"/>
          </p:nvPr>
        </p:nvSpPr>
        <p:spPr>
          <a:xfrm>
            <a:off x="838200" y="1553592"/>
            <a:ext cx="10515600" cy="4623371"/>
          </a:xfrm>
        </p:spPr>
        <p:txBody>
          <a:bodyPr vert="horz" lIns="91440" tIns="45720" rIns="91440" bIns="45720" rtlCol="0" anchor="t">
            <a:normAutofit/>
          </a:bodyPr>
          <a:lstStyle/>
          <a:p>
            <a:endParaRPr lang="en-US" altLang="ja-JP" dirty="0">
              <a:latin typeface="UD Digi Kyokasho NP-R"/>
              <a:ea typeface="UD Digi Kyokasho NP-R"/>
            </a:endParaRPr>
          </a:p>
          <a:p>
            <a:r>
              <a:rPr lang="ja-JP" altLang="en-US">
                <a:latin typeface="UD Digi Kyokasho NP-R"/>
                <a:ea typeface="UD Digi Kyokasho NP-R"/>
              </a:rPr>
              <a:t>日本語</a:t>
            </a:r>
            <a:r>
              <a:rPr lang="ja-JP" altLang="en-US" dirty="0">
                <a:latin typeface="UD Digi Kyokasho NP-R"/>
                <a:ea typeface="UD Digi Kyokasho NP-R"/>
              </a:rPr>
              <a:t>のデータを提示</a:t>
            </a:r>
            <a:endParaRPr lang="en-US" altLang="ja-JP" dirty="0">
              <a:latin typeface="UD Digi Kyokasho NP-R"/>
              <a:ea typeface="UD Digi Kyokasho NP-R"/>
            </a:endParaRPr>
          </a:p>
          <a:p>
            <a:endParaRPr lang="ja-JP" altLang="en-US" dirty="0">
              <a:latin typeface="UD Digi Kyokasho NP-R"/>
              <a:ea typeface="UD Digi Kyokasho NP-R"/>
            </a:endParaRPr>
          </a:p>
          <a:p>
            <a:r>
              <a:rPr lang="ja-JP" altLang="en-US" dirty="0">
                <a:latin typeface="UD Digi Kyokasho NP-R"/>
                <a:ea typeface="UD Digi Kyokasho NP-R"/>
              </a:rPr>
              <a:t>授業の課題と</a:t>
            </a:r>
            <a:r>
              <a:rPr lang="ja-JP" altLang="en-US">
                <a:latin typeface="UD Digi Kyokasho NP-R"/>
                <a:ea typeface="UD Digi Kyokasho NP-R"/>
              </a:rPr>
              <a:t>して、現場</a:t>
            </a:r>
            <a:r>
              <a:rPr lang="ja-JP" altLang="en-US" dirty="0">
                <a:latin typeface="UD Digi Kyokasho NP-R"/>
                <a:ea typeface="UD Digi Kyokasho NP-R"/>
              </a:rPr>
              <a:t>に取り入れた結果を報告</a:t>
            </a:r>
            <a:endParaRPr lang="en-US" altLang="ja-JP" dirty="0">
              <a:latin typeface="UD Digi Kyokasho NP-R"/>
              <a:ea typeface="UD Digi Kyokasho NP-R"/>
            </a:endParaRPr>
          </a:p>
          <a:p>
            <a:endParaRPr lang="en-US" dirty="0"/>
          </a:p>
        </p:txBody>
      </p:sp>
    </p:spTree>
    <p:extLst>
      <p:ext uri="{BB962C8B-B14F-4D97-AF65-F5344CB8AC3E}">
        <p14:creationId xmlns:p14="http://schemas.microsoft.com/office/powerpoint/2010/main" val="3194111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A7498-AE35-44C6-B14C-B68871235022}"/>
              </a:ext>
            </a:extLst>
          </p:cNvPr>
          <p:cNvSpPr>
            <a:spLocks noGrp="1"/>
          </p:cNvSpPr>
          <p:nvPr>
            <p:ph type="title"/>
          </p:nvPr>
        </p:nvSpPr>
        <p:spPr/>
        <p:txBody>
          <a:bodyPr/>
          <a:lstStyle/>
          <a:p>
            <a:pPr algn="ctr"/>
            <a:r>
              <a:rPr lang="ja-JP" altLang="en-US" b="1" dirty="0">
                <a:latin typeface="UD Digi Kyokasho NP-R" panose="02020400000000000000" pitchFamily="18" charset="-128"/>
                <a:ea typeface="UD Digi Kyokasho NP-R" panose="02020400000000000000" pitchFamily="18" charset="-128"/>
              </a:rPr>
              <a:t>研究課題</a:t>
            </a:r>
            <a:endParaRPr lang="en-US" b="1" dirty="0">
              <a:latin typeface="UD Digi Kyokasho NP-R" panose="02020400000000000000" pitchFamily="18" charset="-128"/>
              <a:ea typeface="UD Digi Kyokasho NP-R" panose="02020400000000000000" pitchFamily="18" charset="-128"/>
            </a:endParaRPr>
          </a:p>
        </p:txBody>
      </p:sp>
      <p:sp>
        <p:nvSpPr>
          <p:cNvPr id="3" name="Content Placeholder 2">
            <a:extLst>
              <a:ext uri="{FF2B5EF4-FFF2-40B4-BE49-F238E27FC236}">
                <a16:creationId xmlns:a16="http://schemas.microsoft.com/office/drawing/2014/main" id="{8302BA59-3E34-4249-9857-6A0FB3AFF02F}"/>
              </a:ext>
            </a:extLst>
          </p:cNvPr>
          <p:cNvSpPr>
            <a:spLocks noGrp="1"/>
          </p:cNvSpPr>
          <p:nvPr>
            <p:ph idx="1"/>
          </p:nvPr>
        </p:nvSpPr>
        <p:spPr>
          <a:xfrm>
            <a:off x="106532" y="1690688"/>
            <a:ext cx="11887200" cy="4486275"/>
          </a:xfrm>
        </p:spPr>
        <p:txBody>
          <a:bodyPr vert="horz" lIns="91440" tIns="45720" rIns="91440" bIns="45720" rtlCol="0" anchor="t">
            <a:normAutofit/>
          </a:bodyPr>
          <a:lstStyle/>
          <a:p>
            <a:r>
              <a:rPr lang="ja-JP" altLang="en-US" dirty="0">
                <a:ea typeface="UD Digi Kyokasho NP-R" panose="02020400000000000000" pitchFamily="18" charset="-128"/>
              </a:rPr>
              <a:t>授業の課題として</a:t>
            </a:r>
            <a:r>
              <a:rPr lang="en-US" altLang="ja-JP" dirty="0">
                <a:ea typeface="UD Digi Kyokasho NP-R" panose="02020400000000000000" pitchFamily="18" charset="-128"/>
              </a:rPr>
              <a:t>HVPT</a:t>
            </a:r>
            <a:r>
              <a:rPr lang="ja-JP" altLang="en-US" dirty="0">
                <a:ea typeface="UD Digi Kyokasho NP-R" panose="02020400000000000000" pitchFamily="18" charset="-128"/>
              </a:rPr>
              <a:t>を</a:t>
            </a:r>
            <a:r>
              <a:rPr lang="ja-JP" altLang="en-US">
                <a:ea typeface="UD Digi Kyokasho NP-R" panose="02020400000000000000" pitchFamily="18" charset="-128"/>
              </a:rPr>
              <a:t>取り入れた場合</a:t>
            </a:r>
            <a:endParaRPr lang="en-US" altLang="ja-JP" dirty="0">
              <a:ea typeface="UD Digi Kyokasho NP-R" panose="02020400000000000000" pitchFamily="18" charset="-128"/>
            </a:endParaRPr>
          </a:p>
          <a:p>
            <a:pPr marL="0" indent="0">
              <a:buNone/>
            </a:pPr>
            <a:endParaRPr lang="en-US" altLang="ja-JP" dirty="0">
              <a:ea typeface="UD Digi Kyokasho NP-R" panose="02020400000000000000" pitchFamily="18" charset="-128"/>
            </a:endParaRPr>
          </a:p>
          <a:p>
            <a:pPr marL="0" indent="0">
              <a:buNone/>
            </a:pPr>
            <a:r>
              <a:rPr lang="en-US" altLang="ja-JP" dirty="0">
                <a:ea typeface="UD Digi Kyokasho NP-R"/>
              </a:rPr>
              <a:t>	(1) </a:t>
            </a:r>
            <a:r>
              <a:rPr lang="en-US" altLang="ja-JP" dirty="0" err="1">
                <a:ea typeface="UD Digi Kyokasho NP-R"/>
              </a:rPr>
              <a:t>プリ</a:t>
            </a:r>
            <a:r>
              <a:rPr lang="ja-JP" altLang="en-US" dirty="0">
                <a:ea typeface="UD Digi Kyokasho NP-R"/>
              </a:rPr>
              <a:t>テスト／ポストテストで有意義な効果があるか</a:t>
            </a:r>
            <a:endParaRPr lang="en-US" altLang="ja-JP" dirty="0">
              <a:ea typeface="UD Digi Kyokasho NP-R"/>
            </a:endParaRPr>
          </a:p>
          <a:p>
            <a:pPr marL="0" indent="0">
              <a:buNone/>
            </a:pPr>
            <a:endParaRPr lang="en-US" altLang="ja-JP" sz="800" dirty="0">
              <a:ea typeface="UD Digi Kyokasho NP-R" panose="02020400000000000000" pitchFamily="18" charset="-128"/>
            </a:endParaRPr>
          </a:p>
          <a:p>
            <a:pPr marL="0" indent="0">
              <a:buNone/>
            </a:pPr>
            <a:r>
              <a:rPr lang="en-US" altLang="ja-JP" dirty="0">
                <a:ea typeface="UD Digi Kyokasho NP-R" panose="02020400000000000000" pitchFamily="18" charset="-128"/>
              </a:rPr>
              <a:t>	(2) </a:t>
            </a:r>
            <a:r>
              <a:rPr lang="ja-JP" altLang="en-US" dirty="0">
                <a:ea typeface="UD Digi Kyokasho NP-R" panose="02020400000000000000" pitchFamily="18" charset="-128"/>
              </a:rPr>
              <a:t>学習者は訓練で使われた音声や語彙以外のものに</a:t>
            </a:r>
            <a:r>
              <a:rPr lang="ja-JP" altLang="en-US">
                <a:ea typeface="UD Digi Kyokasho NP-R" panose="02020400000000000000" pitchFamily="18" charset="-128"/>
              </a:rPr>
              <a:t>応用できるか</a:t>
            </a:r>
            <a:endParaRPr lang="en-US" altLang="ja-JP" dirty="0">
              <a:ea typeface="UD Digi Kyokasho NP-R" panose="02020400000000000000" pitchFamily="18" charset="-128"/>
            </a:endParaRPr>
          </a:p>
          <a:p>
            <a:pPr marL="0" indent="0">
              <a:buNone/>
            </a:pPr>
            <a:endParaRPr lang="en-US" altLang="ja-JP" sz="800" dirty="0">
              <a:ea typeface="UD Digi Kyokasho NP-R" panose="02020400000000000000" pitchFamily="18" charset="-128"/>
            </a:endParaRPr>
          </a:p>
          <a:p>
            <a:pPr marL="0" indent="0">
              <a:buNone/>
            </a:pPr>
            <a:r>
              <a:rPr lang="en-US" altLang="ja-JP" dirty="0">
                <a:ea typeface="UD Digi Kyokasho NP-R" panose="02020400000000000000" pitchFamily="18" charset="-128"/>
              </a:rPr>
              <a:t>	(3) </a:t>
            </a:r>
            <a:r>
              <a:rPr lang="ja-JP" altLang="en-US" dirty="0">
                <a:ea typeface="UD Digi Kyokasho NP-R" panose="02020400000000000000" pitchFamily="18" charset="-128"/>
              </a:rPr>
              <a:t>学習者が</a:t>
            </a:r>
            <a:r>
              <a:rPr lang="en-US" altLang="ja-JP" dirty="0">
                <a:ea typeface="UD Digi Kyokasho NP-R" panose="02020400000000000000" pitchFamily="18" charset="-128"/>
              </a:rPr>
              <a:t>HVPT</a:t>
            </a:r>
            <a:r>
              <a:rPr lang="ja-JP" altLang="en-US" dirty="0">
                <a:ea typeface="UD Digi Kyokasho NP-R" panose="02020400000000000000" pitchFamily="18" charset="-128"/>
              </a:rPr>
              <a:t>を日本語学習の役に立つと実感するか</a:t>
            </a:r>
            <a:endParaRPr lang="en-US" dirty="0">
              <a:ea typeface="UD Digi Kyokasho NP-R" panose="02020400000000000000" pitchFamily="18" charset="-128"/>
            </a:endParaRPr>
          </a:p>
        </p:txBody>
      </p:sp>
    </p:spTree>
    <p:extLst>
      <p:ext uri="{BB962C8B-B14F-4D97-AF65-F5344CB8AC3E}">
        <p14:creationId xmlns:p14="http://schemas.microsoft.com/office/powerpoint/2010/main" val="2054580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F7E50-6A4F-4401-9705-A5C8D769B2F9}"/>
              </a:ext>
            </a:extLst>
          </p:cNvPr>
          <p:cNvSpPr>
            <a:spLocks noGrp="1"/>
          </p:cNvSpPr>
          <p:nvPr>
            <p:ph type="title"/>
          </p:nvPr>
        </p:nvSpPr>
        <p:spPr>
          <a:xfrm>
            <a:off x="831850" y="576263"/>
            <a:ext cx="10515600" cy="2852737"/>
          </a:xfrm>
        </p:spPr>
        <p:txBody>
          <a:bodyPr/>
          <a:lstStyle/>
          <a:p>
            <a:pPr algn="ctr"/>
            <a:r>
              <a:rPr lang="ja-JP" altLang="en-US" b="1" dirty="0">
                <a:latin typeface="UD Digi Kyokasho NP-R" panose="02020400000000000000" pitchFamily="18" charset="-128"/>
                <a:ea typeface="UD Digi Kyokasho NP-R" panose="02020400000000000000" pitchFamily="18" charset="-128"/>
              </a:rPr>
              <a:t>方法</a:t>
            </a:r>
            <a:endParaRPr lang="en-US" b="1" dirty="0">
              <a:latin typeface="UD Digi Kyokasho NP-R" panose="02020400000000000000" pitchFamily="18" charset="-128"/>
              <a:ea typeface="UD Digi Kyokasho NP-R" panose="02020400000000000000" pitchFamily="18" charset="-128"/>
            </a:endParaRPr>
          </a:p>
        </p:txBody>
      </p:sp>
      <p:sp>
        <p:nvSpPr>
          <p:cNvPr id="4" name="Text Placeholder 3">
            <a:extLst>
              <a:ext uri="{FF2B5EF4-FFF2-40B4-BE49-F238E27FC236}">
                <a16:creationId xmlns:a16="http://schemas.microsoft.com/office/drawing/2014/main" id="{F8967E2E-0DBD-4525-AA98-7761C4803E5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933502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475BF-AA95-41E4-979C-DB24E4041E16}"/>
              </a:ext>
            </a:extLst>
          </p:cNvPr>
          <p:cNvSpPr>
            <a:spLocks noGrp="1"/>
          </p:cNvSpPr>
          <p:nvPr>
            <p:ph type="title"/>
          </p:nvPr>
        </p:nvSpPr>
        <p:spPr/>
        <p:txBody>
          <a:bodyPr/>
          <a:lstStyle/>
          <a:p>
            <a:pPr algn="ctr"/>
            <a:r>
              <a:rPr lang="ja-JP" altLang="en-US" b="1" dirty="0">
                <a:latin typeface="UD Digi Kyokasho NP-R" panose="02020400000000000000" pitchFamily="18" charset="-128"/>
                <a:ea typeface="UD Digi Kyokasho NP-R" panose="02020400000000000000" pitchFamily="18" charset="-128"/>
              </a:rPr>
              <a:t>被験者</a:t>
            </a:r>
            <a:endParaRPr lang="en-US" b="1" dirty="0">
              <a:latin typeface="UD Digi Kyokasho NP-R" panose="02020400000000000000" pitchFamily="18" charset="-128"/>
              <a:ea typeface="UD Digi Kyokasho NP-R" panose="02020400000000000000" pitchFamily="18" charset="-128"/>
            </a:endParaRPr>
          </a:p>
        </p:txBody>
      </p:sp>
      <p:sp>
        <p:nvSpPr>
          <p:cNvPr id="3" name="Content Placeholder 2">
            <a:extLst>
              <a:ext uri="{FF2B5EF4-FFF2-40B4-BE49-F238E27FC236}">
                <a16:creationId xmlns:a16="http://schemas.microsoft.com/office/drawing/2014/main" id="{6B69ECAD-1624-45F4-B95E-1735F58F21C6}"/>
              </a:ext>
            </a:extLst>
          </p:cNvPr>
          <p:cNvSpPr>
            <a:spLocks noGrp="1"/>
          </p:cNvSpPr>
          <p:nvPr>
            <p:ph idx="1"/>
          </p:nvPr>
        </p:nvSpPr>
        <p:spPr>
          <a:xfrm>
            <a:off x="838200" y="1690688"/>
            <a:ext cx="10515600" cy="4486275"/>
          </a:xfrm>
        </p:spPr>
        <p:txBody>
          <a:bodyPr vert="horz" lIns="91440" tIns="45720" rIns="91440" bIns="45720" rtlCol="0" anchor="t">
            <a:normAutofit/>
          </a:bodyPr>
          <a:lstStyle/>
          <a:p>
            <a:pPr marL="0" indent="0">
              <a:buNone/>
            </a:pPr>
            <a:r>
              <a:rPr lang="ja-JP" altLang="en-US" dirty="0">
                <a:latin typeface="UD Digi Kyokasho NP-R" panose="02020400000000000000" pitchFamily="18" charset="-128"/>
                <a:ea typeface="UD Digi Kyokasho NP-R" panose="02020400000000000000" pitchFamily="18" charset="-128"/>
              </a:rPr>
              <a:t>二年生の日本語を履修中</a:t>
            </a:r>
            <a:r>
              <a:rPr lang="ja-JP" altLang="en-US">
                <a:latin typeface="UD Digi Kyokasho NP-R" panose="02020400000000000000" pitchFamily="18" charset="-128"/>
                <a:ea typeface="UD Digi Kyokasho NP-R" panose="02020400000000000000" pitchFamily="18" charset="-128"/>
              </a:rPr>
              <a:t>の学生</a:t>
            </a:r>
            <a:endParaRPr lang="en-US" altLang="ja-JP" dirty="0">
              <a:latin typeface="UD Digi Kyokasho NP-R" panose="02020400000000000000" pitchFamily="18" charset="-128"/>
              <a:ea typeface="UD Digi Kyokasho NP-R" panose="02020400000000000000" pitchFamily="18" charset="-128"/>
            </a:endParaRPr>
          </a:p>
          <a:p>
            <a:pPr marL="0" indent="0">
              <a:buNone/>
            </a:pPr>
            <a:r>
              <a:rPr lang="en-US" altLang="ja-JP" dirty="0">
                <a:ea typeface="UD Digi Kyokasho NP-R" panose="02020400000000000000" pitchFamily="18" charset="-128"/>
              </a:rPr>
              <a:t>2021</a:t>
            </a:r>
            <a:r>
              <a:rPr lang="ja-JP" altLang="en-US">
                <a:latin typeface="UD Digi Kyokasho NP-R" panose="02020400000000000000" pitchFamily="18" charset="-128"/>
                <a:ea typeface="UD Digi Kyokasho NP-R" panose="02020400000000000000" pitchFamily="18" charset="-128"/>
              </a:rPr>
              <a:t>年春学期に実施</a:t>
            </a:r>
            <a:endParaRPr lang="en-US" altLang="ja-JP" dirty="0">
              <a:latin typeface="UD Digi Kyokasho NP-R" panose="02020400000000000000" pitchFamily="18" charset="-128"/>
              <a:ea typeface="UD Digi Kyokasho NP-R" panose="02020400000000000000" pitchFamily="18" charset="-128"/>
            </a:endParaRPr>
          </a:p>
          <a:p>
            <a:pPr marL="0" indent="0">
              <a:buNone/>
            </a:pPr>
            <a:r>
              <a:rPr lang="en-US" altLang="ja-JP" dirty="0">
                <a:latin typeface="UD Digi Kyokasho NP-R" panose="02020400000000000000" pitchFamily="18" charset="-128"/>
                <a:ea typeface="UD Digi Kyokasho NP-R" panose="02020400000000000000" pitchFamily="18" charset="-128"/>
              </a:rPr>
              <a:t>	</a:t>
            </a:r>
            <a:endParaRPr lang="en-US" dirty="0">
              <a:latin typeface="UD Digi Kyokasho NP-R" panose="02020400000000000000" pitchFamily="18" charset="-128"/>
              <a:ea typeface="UD Digi Kyokasho NP-R" panose="02020400000000000000" pitchFamily="18" charset="-128"/>
            </a:endParaRPr>
          </a:p>
          <a:p>
            <a:r>
              <a:rPr lang="en-US" dirty="0"/>
              <a:t>Illinois Wesleyan University: 9</a:t>
            </a:r>
            <a:r>
              <a:rPr lang="ja-JP" altLang="en-US" dirty="0">
                <a:latin typeface="UD Digi Kyokasho NP-R" panose="02020400000000000000" pitchFamily="18" charset="-128"/>
                <a:ea typeface="UD Digi Kyokasho NP-R" panose="02020400000000000000" pitchFamily="18" charset="-128"/>
              </a:rPr>
              <a:t>人</a:t>
            </a:r>
            <a:endParaRPr lang="en-US" dirty="0">
              <a:latin typeface="UD Digi Kyokasho NP-R" panose="02020400000000000000" pitchFamily="18" charset="-128"/>
              <a:ea typeface="UD Digi Kyokasho NP-R" panose="02020400000000000000" pitchFamily="18" charset="-128"/>
              <a:cs typeface="Calibri"/>
            </a:endParaRPr>
          </a:p>
          <a:p>
            <a:r>
              <a:rPr lang="en-US" dirty="0"/>
              <a:t>Marshall University: 22</a:t>
            </a:r>
            <a:r>
              <a:rPr lang="ja-JP" altLang="en-US" dirty="0">
                <a:latin typeface="UD Digi Kyokasho NP-R" panose="02020400000000000000" pitchFamily="18" charset="-128"/>
                <a:ea typeface="UD Digi Kyokasho NP-R" panose="02020400000000000000" pitchFamily="18" charset="-128"/>
              </a:rPr>
              <a:t>人</a:t>
            </a:r>
            <a:endParaRPr lang="en-US" altLang="ja-JP" dirty="0">
              <a:latin typeface="UD Digi Kyokasho NP-R" panose="02020400000000000000" pitchFamily="18" charset="-128"/>
              <a:ea typeface="UD Digi Kyokasho NP-R" panose="02020400000000000000" pitchFamily="18" charset="-128"/>
            </a:endParaRPr>
          </a:p>
          <a:p>
            <a:endParaRPr lang="en-US" altLang="ja-JP" dirty="0">
              <a:ea typeface="游ゴシック"/>
              <a:cs typeface="Calibri"/>
            </a:endParaRPr>
          </a:p>
          <a:p>
            <a:r>
              <a:rPr lang="ja-JP" altLang="en-US" dirty="0">
                <a:latin typeface="UD Digi Kyokasho NP-R" panose="02020400000000000000" pitchFamily="18" charset="-128"/>
                <a:ea typeface="UD Digi Kyokasho NP-R" panose="02020400000000000000" pitchFamily="18" charset="-128"/>
                <a:cs typeface="Calibri"/>
              </a:rPr>
              <a:t>匿名化してデータの使用許可をくれたの</a:t>
            </a:r>
            <a:r>
              <a:rPr lang="ja-JP" altLang="en-US">
                <a:latin typeface="UD Digi Kyokasho NP-R" panose="02020400000000000000" pitchFamily="18" charset="-128"/>
                <a:ea typeface="UD Digi Kyokasho NP-R" panose="02020400000000000000" pitchFamily="18" charset="-128"/>
                <a:cs typeface="Calibri"/>
              </a:rPr>
              <a:t>は</a:t>
            </a:r>
            <a:r>
              <a:rPr lang="en-US" altLang="ja-JP" dirty="0">
                <a:ea typeface="游ゴシック"/>
                <a:cs typeface="Calibri"/>
              </a:rPr>
              <a:t> </a:t>
            </a:r>
            <a:r>
              <a:rPr lang="en-US" dirty="0"/>
              <a:t>12</a:t>
            </a:r>
            <a:r>
              <a:rPr lang="ja-JP" altLang="en-US">
                <a:latin typeface="UD Digi Kyokasho NP-R" panose="02020400000000000000" pitchFamily="18" charset="-128"/>
                <a:ea typeface="UD Digi Kyokasho NP-R" panose="02020400000000000000" pitchFamily="18" charset="-128"/>
              </a:rPr>
              <a:t>人</a:t>
            </a:r>
            <a:endParaRPr lang="ja-JP" altLang="en-US" dirty="0">
              <a:ea typeface="游ゴシック"/>
              <a:cs typeface="Calibri"/>
            </a:endParaRPr>
          </a:p>
        </p:txBody>
      </p:sp>
    </p:spTree>
    <p:extLst>
      <p:ext uri="{BB962C8B-B14F-4D97-AF65-F5344CB8AC3E}">
        <p14:creationId xmlns:p14="http://schemas.microsoft.com/office/powerpoint/2010/main" val="3089413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18AA-9B43-401F-AB07-71B1C817EDEB}"/>
              </a:ext>
            </a:extLst>
          </p:cNvPr>
          <p:cNvSpPr>
            <a:spLocks noGrp="1"/>
          </p:cNvSpPr>
          <p:nvPr>
            <p:ph type="title"/>
          </p:nvPr>
        </p:nvSpPr>
        <p:spPr>
          <a:xfrm>
            <a:off x="980243" y="231961"/>
            <a:ext cx="10515600" cy="1064180"/>
          </a:xfrm>
        </p:spPr>
        <p:txBody>
          <a:bodyPr/>
          <a:lstStyle/>
          <a:p>
            <a:pPr algn="ctr"/>
            <a:r>
              <a:rPr lang="ja-JP" altLang="en-US" b="1" dirty="0">
                <a:latin typeface="UD Digi Kyokasho NP-R" panose="02020400000000000000" pitchFamily="18" charset="-128"/>
                <a:ea typeface="UD Digi Kyokasho NP-R" panose="02020400000000000000" pitchFamily="18" charset="-128"/>
              </a:rPr>
              <a:t>訓練に用いられた音素対立</a:t>
            </a:r>
            <a:endParaRPr lang="en-US" b="1" dirty="0">
              <a:latin typeface="UD Digi Kyokasho NP-R" panose="02020400000000000000" pitchFamily="18" charset="-128"/>
              <a:ea typeface="UD Digi Kyokasho NP-R" panose="02020400000000000000" pitchFamily="18" charset="-128"/>
            </a:endParaRPr>
          </a:p>
        </p:txBody>
      </p:sp>
      <p:sp>
        <p:nvSpPr>
          <p:cNvPr id="3" name="Content Placeholder 2">
            <a:extLst>
              <a:ext uri="{FF2B5EF4-FFF2-40B4-BE49-F238E27FC236}">
                <a16:creationId xmlns:a16="http://schemas.microsoft.com/office/drawing/2014/main" id="{0451AC01-C62D-4CF7-B2DD-FB72F8B2ED38}"/>
              </a:ext>
            </a:extLst>
          </p:cNvPr>
          <p:cNvSpPr>
            <a:spLocks noGrp="1"/>
          </p:cNvSpPr>
          <p:nvPr>
            <p:ph idx="1"/>
          </p:nvPr>
        </p:nvSpPr>
        <p:spPr>
          <a:xfrm>
            <a:off x="758301" y="1433791"/>
            <a:ext cx="10515600" cy="4351338"/>
          </a:xfrm>
        </p:spPr>
        <p:txBody>
          <a:bodyPr vert="horz" lIns="91440" tIns="45720" rIns="91440" bIns="45720" rtlCol="0" anchor="t">
            <a:normAutofit/>
          </a:bodyPr>
          <a:lstStyle/>
          <a:p>
            <a:pPr marL="0" indent="0">
              <a:lnSpc>
                <a:spcPct val="150000"/>
              </a:lnSpc>
              <a:buNone/>
            </a:pPr>
            <a:r>
              <a:rPr lang="en-US" dirty="0"/>
              <a:t>(1) </a:t>
            </a:r>
            <a:r>
              <a:rPr lang="ja-JP" altLang="en-US" dirty="0">
                <a:ea typeface="UD Digi Kyokasho NP-R"/>
              </a:rPr>
              <a:t>つ~す</a:t>
            </a:r>
            <a:r>
              <a:rPr lang="en-US" altLang="ja-JP" dirty="0">
                <a:ea typeface="UD Digi Kyokasho NP-R"/>
              </a:rPr>
              <a:t>			</a:t>
            </a:r>
            <a:r>
              <a:rPr lang="ja-JP" altLang="en-US" dirty="0">
                <a:ea typeface="UD Digi Kyokasho NP-R"/>
              </a:rPr>
              <a:t>月・好き</a:t>
            </a:r>
            <a:endParaRPr lang="en-US" dirty="0">
              <a:ea typeface="UD Digi Kyokasho NP-R"/>
            </a:endParaRPr>
          </a:p>
          <a:p>
            <a:pPr marL="0" indent="0">
              <a:lnSpc>
                <a:spcPct val="150000"/>
              </a:lnSpc>
              <a:buNone/>
            </a:pPr>
            <a:r>
              <a:rPr lang="en-US" dirty="0">
                <a:ea typeface="UD Digi Kyokasho NP-R"/>
              </a:rPr>
              <a:t>(2) </a:t>
            </a:r>
            <a:r>
              <a:rPr lang="ja-JP" altLang="en-US" dirty="0">
                <a:ea typeface="UD Digi Kyokasho NP-R"/>
              </a:rPr>
              <a:t>二重母音　　　　　会います・会えます</a:t>
            </a:r>
            <a:endParaRPr lang="en-US" dirty="0">
              <a:ea typeface="UD Digi Kyokasho NP-R" panose="02020400000000000000" pitchFamily="18" charset="-128"/>
            </a:endParaRPr>
          </a:p>
          <a:p>
            <a:pPr marL="0" indent="0">
              <a:lnSpc>
                <a:spcPct val="150000"/>
              </a:lnSpc>
              <a:buNone/>
            </a:pPr>
            <a:r>
              <a:rPr lang="en-US" dirty="0">
                <a:ea typeface="UD Digi Kyokasho NP-R"/>
              </a:rPr>
              <a:t>(3) </a:t>
            </a:r>
            <a:r>
              <a:rPr lang="ja-JP" altLang="en-US" dirty="0">
                <a:ea typeface="UD Digi Kyokasho NP-R"/>
              </a:rPr>
              <a:t>長母音の有無　　　</a:t>
            </a:r>
            <a:r>
              <a:rPr lang="ja-JP" altLang="en-US" b="1" u="sng" dirty="0">
                <a:ea typeface="UD Digi Kyokasho NP-R"/>
              </a:rPr>
              <a:t>四</a:t>
            </a:r>
            <a:r>
              <a:rPr lang="ja-JP" altLang="en-US" dirty="0">
                <a:ea typeface="UD Digi Kyokasho NP-R"/>
              </a:rPr>
              <a:t>時・</a:t>
            </a:r>
            <a:r>
              <a:rPr lang="ja-JP" altLang="en-US" b="1" u="sng" dirty="0">
                <a:ea typeface="UD Digi Kyokasho NP-R"/>
              </a:rPr>
              <a:t>用</a:t>
            </a:r>
            <a:r>
              <a:rPr lang="ja-JP" altLang="en-US" dirty="0">
                <a:ea typeface="UD Digi Kyokasho NP-R"/>
              </a:rPr>
              <a:t>事　　　一</a:t>
            </a:r>
            <a:r>
              <a:rPr lang="ja-JP" altLang="en-US" b="1" u="sng" dirty="0">
                <a:ea typeface="UD Digi Kyokasho NP-R"/>
              </a:rPr>
              <a:t>緒</a:t>
            </a:r>
            <a:r>
              <a:rPr lang="ja-JP" altLang="en-US" dirty="0">
                <a:ea typeface="UD Digi Kyokasho NP-R"/>
              </a:rPr>
              <a:t>・一</a:t>
            </a:r>
            <a:r>
              <a:rPr lang="ja-JP" altLang="en-US" b="1" u="sng" dirty="0">
                <a:ea typeface="UD Digi Kyokasho NP-R"/>
              </a:rPr>
              <a:t>生</a:t>
            </a:r>
            <a:endParaRPr lang="ja-JP" altLang="en-US" b="1" u="sng" dirty="0">
              <a:ea typeface="UD Digi Kyokasho NP-R" panose="02020400000000000000" pitchFamily="18" charset="-128"/>
              <a:cs typeface="Calibri"/>
            </a:endParaRPr>
          </a:p>
          <a:p>
            <a:pPr marL="0" indent="0">
              <a:lnSpc>
                <a:spcPct val="150000"/>
              </a:lnSpc>
              <a:buNone/>
            </a:pPr>
            <a:r>
              <a:rPr lang="en-US" dirty="0">
                <a:ea typeface="UD Digi Kyokasho NP-R"/>
              </a:rPr>
              <a:t>(4)</a:t>
            </a:r>
            <a:r>
              <a:rPr lang="ja-JP" altLang="en-US" dirty="0">
                <a:ea typeface="UD Digi Kyokasho NP-R"/>
              </a:rPr>
              <a:t> 促音の有無　　　　音・夫　　赤・悪化　　主審・出身</a:t>
            </a:r>
            <a:endParaRPr lang="en-US" dirty="0">
              <a:ea typeface="UD Digi Kyokasho NP-R" panose="02020400000000000000" pitchFamily="18" charset="-128"/>
            </a:endParaRPr>
          </a:p>
          <a:p>
            <a:pPr marL="0" indent="0">
              <a:lnSpc>
                <a:spcPct val="150000"/>
              </a:lnSpc>
              <a:buNone/>
            </a:pPr>
            <a:r>
              <a:rPr lang="en-US" dirty="0">
                <a:highlight>
                  <a:srgbClr val="FFFF00"/>
                </a:highlight>
                <a:ea typeface="UD Digi Kyokasho NP-R"/>
              </a:rPr>
              <a:t>(5)</a:t>
            </a:r>
            <a:r>
              <a:rPr lang="ja-JP" altLang="en-US" dirty="0">
                <a:highlight>
                  <a:srgbClr val="FFFF00"/>
                </a:highlight>
                <a:ea typeface="UD Digi Kyokasho NP-R"/>
              </a:rPr>
              <a:t> 鼻音</a:t>
            </a:r>
            <a:r>
              <a:rPr lang="ja-JP" altLang="en-US" dirty="0">
                <a:ea typeface="UD Digi Kyokasho NP-R"/>
              </a:rPr>
              <a:t>　　　　　　　</a:t>
            </a:r>
            <a:r>
              <a:rPr lang="ja-JP" altLang="en-US" dirty="0">
                <a:highlight>
                  <a:srgbClr val="FFFF00"/>
                </a:highlight>
                <a:ea typeface="UD Digi Kyokasho NP-R"/>
              </a:rPr>
              <a:t>千円・千年・青年・声援</a:t>
            </a:r>
            <a:endParaRPr lang="en-US" altLang="ja-JP" dirty="0">
              <a:highlight>
                <a:srgbClr val="FFFF00"/>
              </a:highlight>
              <a:ea typeface="UD Digi Kyokasho NP-R"/>
            </a:endParaRPr>
          </a:p>
        </p:txBody>
      </p:sp>
    </p:spTree>
    <p:extLst>
      <p:ext uri="{BB962C8B-B14F-4D97-AF65-F5344CB8AC3E}">
        <p14:creationId xmlns:p14="http://schemas.microsoft.com/office/powerpoint/2010/main" val="1439204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957C0303A1B7D4BB1D533722E5A553A" ma:contentTypeVersion="10" ma:contentTypeDescription="Create a new document." ma:contentTypeScope="" ma:versionID="0eb25c2fe29769f7e60fea144e1bd65c">
  <xsd:schema xmlns:xsd="http://www.w3.org/2001/XMLSchema" xmlns:xs="http://www.w3.org/2001/XMLSchema" xmlns:p="http://schemas.microsoft.com/office/2006/metadata/properties" xmlns:ns3="a679db6d-b86b-4e4b-98fa-bc98863dc461" targetNamespace="http://schemas.microsoft.com/office/2006/metadata/properties" ma:root="true" ma:fieldsID="0e4eeb0522fd852774a74ab05d9ecd68" ns3:_="">
    <xsd:import namespace="a679db6d-b86b-4e4b-98fa-bc98863dc46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79db6d-b86b-4e4b-98fa-bc98863dc4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15FC88-DEFF-430D-AB0A-7A0B66BAFBDC}">
  <ds:schemaRefs>
    <ds:schemaRef ds:uri="a679db6d-b86b-4e4b-98fa-bc98863dc46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82993AB-3410-4DCE-95CA-A6C8E9D9FDFB}">
  <ds:schemaRefs>
    <ds:schemaRef ds:uri="a679db6d-b86b-4e4b-98fa-bc98863dc46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E1EAB35-AE3F-4371-A8F8-0565E4BA44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5486</TotalTime>
  <Words>2527</Words>
  <Application>Microsoft Office PowerPoint</Application>
  <PresentationFormat>Widescreen</PresentationFormat>
  <Paragraphs>226</Paragraphs>
  <Slides>25</Slides>
  <Notes>12</Notes>
  <HiddenSlides>0</HiddenSlides>
  <MMClips>3</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UD Digi Kyokasho NK-R</vt:lpstr>
      <vt:lpstr>UD Digi Kyokasho NP-R</vt:lpstr>
      <vt:lpstr>Arial</vt:lpstr>
      <vt:lpstr>Calibri</vt:lpstr>
      <vt:lpstr>Calibri Light</vt:lpstr>
      <vt:lpstr>Office Theme</vt:lpstr>
      <vt:lpstr>日本語教育のカリキュラムにおける　 High Variability Phonetic Training (HVPT) の実践報告</vt:lpstr>
      <vt:lpstr>発音・知覚訓練と日本語教育</vt:lpstr>
      <vt:lpstr>High Variability Phonetic Training (HVPT)とは</vt:lpstr>
      <vt:lpstr>HVPTについての先行研究</vt:lpstr>
      <vt:lpstr>本研究の目的</vt:lpstr>
      <vt:lpstr>研究課題</vt:lpstr>
      <vt:lpstr>方法</vt:lpstr>
      <vt:lpstr>被験者</vt:lpstr>
      <vt:lpstr>訓練に用いられた音素対立</vt:lpstr>
      <vt:lpstr>コースワークへの導入の流れ</vt:lpstr>
      <vt:lpstr>訓練やテストで使用された刺激語の話者</vt:lpstr>
      <vt:lpstr>Illinois Wesleyan University (LMS: Moodle)</vt:lpstr>
      <vt:lpstr>Marshall University (LMS: Blackboard)</vt:lpstr>
      <vt:lpstr>PowerPoint Presentation</vt:lpstr>
      <vt:lpstr>結果</vt:lpstr>
      <vt:lpstr>母音の長短: 単語内の位置</vt:lpstr>
      <vt:lpstr>訓練を通しての成果</vt:lpstr>
      <vt:lpstr>アンケートの結果</vt:lpstr>
      <vt:lpstr>アンケートの結果</vt:lpstr>
      <vt:lpstr>考察</vt:lpstr>
      <vt:lpstr>今後の課題</vt:lpstr>
      <vt:lpstr>今後の課題</vt:lpstr>
      <vt:lpstr>Multilingual Online Listening Exercises (MOLE)</vt:lpstr>
      <vt:lpstr>問い合わせ</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Chisato Kojima</dc:creator>
  <cp:lastModifiedBy>Daidone, Danielle</cp:lastModifiedBy>
  <cp:revision>16</cp:revision>
  <dcterms:created xsi:type="dcterms:W3CDTF">2022-03-12T23:04:03Z</dcterms:created>
  <dcterms:modified xsi:type="dcterms:W3CDTF">2022-03-21T04:49:34Z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0x010100A957C0303A1B7D4BB1D533722E5A553A</vt:lpwstr>
  </property>
</Properties>
</file>