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6" r:id="rId4"/>
    <p:sldId id="259" r:id="rId5"/>
    <p:sldId id="288" r:id="rId6"/>
    <p:sldId id="287" r:id="rId7"/>
    <p:sldId id="262" r:id="rId8"/>
    <p:sldId id="289" r:id="rId9"/>
    <p:sldId id="263" r:id="rId10"/>
    <p:sldId id="266" r:id="rId11"/>
    <p:sldId id="264" r:id="rId12"/>
    <p:sldId id="268" r:id="rId13"/>
    <p:sldId id="270" r:id="rId14"/>
    <p:sldId id="269" r:id="rId15"/>
    <p:sldId id="271" r:id="rId16"/>
    <p:sldId id="290" r:id="rId17"/>
    <p:sldId id="291" r:id="rId18"/>
    <p:sldId id="292" r:id="rId19"/>
    <p:sldId id="293" r:id="rId20"/>
    <p:sldId id="294" r:id="rId21"/>
    <p:sldId id="302" r:id="rId22"/>
    <p:sldId id="303" r:id="rId23"/>
    <p:sldId id="296" r:id="rId24"/>
    <p:sldId id="297" r:id="rId25"/>
    <p:sldId id="298" r:id="rId26"/>
    <p:sldId id="299" r:id="rId27"/>
    <p:sldId id="280" r:id="rId28"/>
    <p:sldId id="281" r:id="rId29"/>
    <p:sldId id="282" r:id="rId30"/>
    <p:sldId id="283" r:id="rId31"/>
    <p:sldId id="300" r:id="rId32"/>
    <p:sldId id="30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979" autoAdjust="0"/>
  </p:normalViewPr>
  <p:slideViewPr>
    <p:cSldViewPr snapToGrid="0">
      <p:cViewPr varScale="1">
        <p:scale>
          <a:sx n="100" d="100"/>
          <a:sy n="100" d="100"/>
        </p:scale>
        <p:origin x="10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9E36-6714-4978-B3C6-90291BFFB691}" type="datetimeFigureOut">
              <a:rPr lang="en-US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D1E82-4FB3-4FD4-83CF-A4C1B5144BA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Theoretical frameworks address this, but those give big picture hypotheses.  For specific contrasts, how do we predict discriminability?</a:t>
            </a:r>
          </a:p>
          <a:p>
            <a:endParaRPr lang="en-US" dirty="0"/>
          </a:p>
          <a:p>
            <a:r>
              <a:rPr lang="en-US" dirty="0"/>
              <a:t>- Need for experimental methods to make specific predictions about how difficult it will be for foreign language learners to discriminate sounds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3540" indent="9525">
              <a:buChar char="•"/>
            </a:pPr>
            <a:r>
              <a:rPr lang="en-US" dirty="0"/>
              <a:t>Listeners categorize non-native sounds as L1 sounds and rate how good of an example it is of that native sound</a:t>
            </a:r>
          </a:p>
          <a:p>
            <a:pPr marL="383540" indent="9525">
              <a:buChar char="•"/>
            </a:pPr>
            <a:r>
              <a:rPr lang="en-US" dirty="0"/>
              <a:t>Relationship of non-native to native sounds typically reported as categorization types (Best, 1995; Best &amp; Tyler, 2007):</a:t>
            </a:r>
          </a:p>
          <a:p>
            <a:pPr marL="383540" indent="9525">
              <a:buChar char="•"/>
            </a:pPr>
            <a:r>
              <a:rPr lang="en-US" dirty="0"/>
              <a:t>Uncategorized =</a:t>
            </a:r>
            <a:r>
              <a:rPr lang="en-US" baseline="0" dirty="0"/>
              <a:t> </a:t>
            </a:r>
            <a:r>
              <a:rPr lang="en-US" dirty="0"/>
              <a:t>where one or</a:t>
            </a:r>
            <a:r>
              <a:rPr lang="en-US" baseline="0" dirty="0"/>
              <a:t> more non-native sounds were not categorized consistently enough as one L1 sound to meet some threshold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Harnseberger</a:t>
            </a:r>
            <a:r>
              <a:rPr lang="en-US" dirty="0"/>
              <a:t>: among SC assimilation types alone, accuracy scores on a discrimination task ranged from</a:t>
            </a:r>
            <a:r>
              <a:rPr lang="en-US" baseline="0" dirty="0"/>
              <a:t> 32% to 95%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5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D1E82-4FB3-4FD4-83CF-A4C1B5144BA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02920-F28C-4D2D-9181-EA1C3A081ABD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6929-F7A8-4ACE-AF9D-0087F44BA18F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1848-B856-4FC1-A01A-CB176F6ED5D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5D03-080E-4FE5-8219-8E3E33405268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93902"/>
            <a:ext cx="510746" cy="404614"/>
          </a:xfrm>
        </p:spPr>
        <p:txBody>
          <a:bodyPr/>
          <a:lstStyle>
            <a:lvl1pPr algn="l">
              <a:defRPr sz="1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983713-B4B6-49CC-AAE9-BE50EB16C570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FD92-AA36-43A5-9D48-E0E605EDB5D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7A57-8EF7-46E3-842E-14ED757AED28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DC0C-2870-4E37-85B9-B38D62CB6359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9995-C73E-4548-A2BD-0ADE163BAB70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3B7EE-1886-4A81-BC9F-D524008CF6C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C4EB96-D8BC-469C-8B61-0F2DBE0A8D2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985819D-06C0-4007-865B-50B2CE22ACB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audio" Target="../media/media21.wav"/><Relationship Id="rId47" Type="http://schemas.microsoft.com/office/2007/relationships/media" Target="../media/media24.wav"/><Relationship Id="rId50" Type="http://schemas.openxmlformats.org/officeDocument/2006/relationships/audio" Target="../media/media25.wav"/><Relationship Id="rId55" Type="http://schemas.microsoft.com/office/2007/relationships/media" Target="../media/media28.wav"/><Relationship Id="rId63" Type="http://schemas.openxmlformats.org/officeDocument/2006/relationships/image" Target="../media/image5.GIF"/><Relationship Id="rId68" Type="http://schemas.openxmlformats.org/officeDocument/2006/relationships/image" Target="../media/image10.GIF"/><Relationship Id="rId76" Type="http://schemas.openxmlformats.org/officeDocument/2006/relationships/image" Target="../media/image18.GIF"/><Relationship Id="rId84" Type="http://schemas.openxmlformats.org/officeDocument/2006/relationships/image" Target="../media/image26.GIF"/><Relationship Id="rId7" Type="http://schemas.microsoft.com/office/2007/relationships/media" Target="../media/media4.wav"/><Relationship Id="rId71" Type="http://schemas.openxmlformats.org/officeDocument/2006/relationships/image" Target="../media/image13.GIF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9" Type="http://schemas.microsoft.com/office/2007/relationships/media" Target="../media/media15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audio" Target="../media/media20.wav"/><Relationship Id="rId45" Type="http://schemas.microsoft.com/office/2007/relationships/media" Target="../media/media23.wav"/><Relationship Id="rId53" Type="http://schemas.microsoft.com/office/2007/relationships/media" Target="../media/media27.wav"/><Relationship Id="rId58" Type="http://schemas.openxmlformats.org/officeDocument/2006/relationships/notesSlide" Target="../notesSlides/notesSlide6.xml"/><Relationship Id="rId66" Type="http://schemas.openxmlformats.org/officeDocument/2006/relationships/image" Target="../media/image8.GIF"/><Relationship Id="rId74" Type="http://schemas.openxmlformats.org/officeDocument/2006/relationships/image" Target="../media/image16.GIF"/><Relationship Id="rId79" Type="http://schemas.openxmlformats.org/officeDocument/2006/relationships/image" Target="../media/image21.GIF"/><Relationship Id="rId87" Type="http://schemas.openxmlformats.org/officeDocument/2006/relationships/image" Target="../media/image29.png"/><Relationship Id="rId5" Type="http://schemas.microsoft.com/office/2007/relationships/media" Target="../media/media3.wav"/><Relationship Id="rId61" Type="http://schemas.openxmlformats.org/officeDocument/2006/relationships/image" Target="../media/image3.GIF"/><Relationship Id="rId82" Type="http://schemas.openxmlformats.org/officeDocument/2006/relationships/image" Target="../media/image24.GIF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microsoft.com/office/2007/relationships/media" Target="../media/media22.wav"/><Relationship Id="rId48" Type="http://schemas.openxmlformats.org/officeDocument/2006/relationships/audio" Target="../media/media24.wav"/><Relationship Id="rId56" Type="http://schemas.openxmlformats.org/officeDocument/2006/relationships/audio" Target="../media/media28.wav"/><Relationship Id="rId64" Type="http://schemas.openxmlformats.org/officeDocument/2006/relationships/image" Target="../media/image6.GIF"/><Relationship Id="rId69" Type="http://schemas.openxmlformats.org/officeDocument/2006/relationships/image" Target="../media/image11.GIF"/><Relationship Id="rId77" Type="http://schemas.openxmlformats.org/officeDocument/2006/relationships/image" Target="../media/image19.GIF"/><Relationship Id="rId8" Type="http://schemas.openxmlformats.org/officeDocument/2006/relationships/audio" Target="../media/media4.wav"/><Relationship Id="rId51" Type="http://schemas.microsoft.com/office/2007/relationships/media" Target="../media/media26.wav"/><Relationship Id="rId72" Type="http://schemas.openxmlformats.org/officeDocument/2006/relationships/image" Target="../media/image14.GIF"/><Relationship Id="rId80" Type="http://schemas.openxmlformats.org/officeDocument/2006/relationships/image" Target="../media/image22.GIF"/><Relationship Id="rId85" Type="http://schemas.openxmlformats.org/officeDocument/2006/relationships/image" Target="../media/image27.GIF"/><Relationship Id="rId3" Type="http://schemas.microsoft.com/office/2007/relationships/media" Target="../media/media2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46" Type="http://schemas.openxmlformats.org/officeDocument/2006/relationships/audio" Target="../media/media23.wav"/><Relationship Id="rId59" Type="http://schemas.openxmlformats.org/officeDocument/2006/relationships/image" Target="../media/image1.GIF"/><Relationship Id="rId67" Type="http://schemas.openxmlformats.org/officeDocument/2006/relationships/image" Target="../media/image9.GIF"/><Relationship Id="rId20" Type="http://schemas.openxmlformats.org/officeDocument/2006/relationships/audio" Target="../media/media10.wav"/><Relationship Id="rId41" Type="http://schemas.microsoft.com/office/2007/relationships/media" Target="../media/media21.wav"/><Relationship Id="rId54" Type="http://schemas.openxmlformats.org/officeDocument/2006/relationships/audio" Target="../media/media27.wav"/><Relationship Id="rId62" Type="http://schemas.openxmlformats.org/officeDocument/2006/relationships/image" Target="../media/image4.GIF"/><Relationship Id="rId70" Type="http://schemas.openxmlformats.org/officeDocument/2006/relationships/image" Target="../media/image12.GIF"/><Relationship Id="rId75" Type="http://schemas.openxmlformats.org/officeDocument/2006/relationships/image" Target="../media/image17.GIF"/><Relationship Id="rId83" Type="http://schemas.openxmlformats.org/officeDocument/2006/relationships/image" Target="../media/image25.GIF"/><Relationship Id="rId88" Type="http://schemas.openxmlformats.org/officeDocument/2006/relationships/image" Target="../media/image3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49" Type="http://schemas.microsoft.com/office/2007/relationships/media" Target="../media/media25.wav"/><Relationship Id="rId57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31" Type="http://schemas.microsoft.com/office/2007/relationships/media" Target="../media/media16.wav"/><Relationship Id="rId44" Type="http://schemas.openxmlformats.org/officeDocument/2006/relationships/audio" Target="../media/media22.wav"/><Relationship Id="rId52" Type="http://schemas.openxmlformats.org/officeDocument/2006/relationships/audio" Target="../media/media26.wav"/><Relationship Id="rId60" Type="http://schemas.openxmlformats.org/officeDocument/2006/relationships/image" Target="../media/image2.GIF"/><Relationship Id="rId65" Type="http://schemas.openxmlformats.org/officeDocument/2006/relationships/image" Target="../media/image7.GIF"/><Relationship Id="rId73" Type="http://schemas.openxmlformats.org/officeDocument/2006/relationships/image" Target="../media/image15.GIF"/><Relationship Id="rId78" Type="http://schemas.openxmlformats.org/officeDocument/2006/relationships/image" Target="../media/image20.GIF"/><Relationship Id="rId81" Type="http://schemas.openxmlformats.org/officeDocument/2006/relationships/image" Target="../media/image23.GIF"/><Relationship Id="rId86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/>
          </p:nvPr>
        </p:nvSpPr>
        <p:spPr>
          <a:xfrm>
            <a:off x="1915386" y="1788454"/>
            <a:ext cx="8361229" cy="2098226"/>
          </a:xfrm>
        </p:spPr>
        <p:txBody>
          <a:bodyPr/>
          <a:lstStyle/>
          <a:p>
            <a:r>
              <a:rPr lang="en-US" sz="4400" b="1" dirty="0"/>
              <a:t>New Methods for predicting perceptual discriminability of non-native contrasts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/>
          </p:nvPr>
        </p:nvSpPr>
        <p:spPr>
          <a:xfrm>
            <a:off x="1297620" y="4320405"/>
            <a:ext cx="9596761" cy="179820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 dirty="0"/>
              <a:t>Danielle Daidone</a:t>
            </a:r>
            <a:r>
              <a:rPr lang="en-US" sz="2800" baseline="30000" dirty="0"/>
              <a:t>1</a:t>
            </a:r>
            <a:r>
              <a:rPr lang="en-US" sz="2800" dirty="0"/>
              <a:t>, Ryan Lidster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Franziska</a:t>
            </a:r>
            <a:r>
              <a:rPr lang="en-US" sz="2800" dirty="0"/>
              <a:t> Kruger</a:t>
            </a:r>
            <a:r>
              <a:rPr lang="en-US" sz="2800" baseline="30000" dirty="0"/>
              <a:t>1</a:t>
            </a:r>
            <a:r>
              <a:rPr lang="en-US" sz="2800" dirty="0"/>
              <a:t>, and Meg Cychosz</a:t>
            </a:r>
            <a:r>
              <a:rPr lang="en-US" sz="2800" baseline="30000" dirty="0"/>
              <a:t>2</a:t>
            </a:r>
          </a:p>
          <a:p>
            <a:endParaRPr lang="en-US" sz="2800" baseline="30000" dirty="0"/>
          </a:p>
          <a:p>
            <a:r>
              <a:rPr lang="en-US" baseline="30000" dirty="0"/>
              <a:t>1</a:t>
            </a:r>
            <a:r>
              <a:rPr lang="en-US" dirty="0">
                <a:solidFill>
                  <a:srgbClr val="000000"/>
                </a:solidFill>
              </a:rPr>
              <a:t>Indiana University and </a:t>
            </a:r>
            <a:r>
              <a:rPr lang="en-US" baseline="30000" dirty="0"/>
              <a:t>2</a:t>
            </a:r>
            <a:r>
              <a:rPr lang="en-US" dirty="0">
                <a:solidFill>
                  <a:srgbClr val="000000"/>
                </a:solidFill>
              </a:rPr>
              <a:t>University of California, Berkeley</a:t>
            </a:r>
          </a:p>
          <a:p>
            <a:r>
              <a:rPr i="1" dirty="0">
                <a:solidFill>
                  <a:srgbClr val="000000"/>
                </a:solidFill>
              </a:rPr>
              <a:t>Pronunciation in Second Language Learning &amp; Teaching 2017</a:t>
            </a:r>
          </a:p>
          <a:p>
            <a:r>
              <a:rPr lang="en-US" dirty="0"/>
              <a:t>9/1/2017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1D328-8022-4F60-9DE3-D62F7FFBFD90}"/>
              </a:ext>
            </a:extLst>
          </p:cNvPr>
          <p:cNvSpPr/>
          <p:nvPr/>
        </p:nvSpPr>
        <p:spPr>
          <a:xfrm>
            <a:off x="319595" y="1"/>
            <a:ext cx="390618" cy="6858000"/>
          </a:xfrm>
          <a:prstGeom prst="rect">
            <a:avLst/>
          </a:prstGeom>
          <a:solidFill>
            <a:srgbClr val="C9DAE4"/>
          </a:solidFill>
          <a:ln>
            <a:solidFill>
              <a:srgbClr val="C9D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75" y="1738313"/>
            <a:ext cx="9865965" cy="45737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800" dirty="0">
                <a:solidFill>
                  <a:srgbClr val="191B0E"/>
                </a:solidFill>
                <a:latin typeface="Franklin Gothic Book"/>
              </a:rPr>
              <a:t>61 American English-speaking participants</a:t>
            </a:r>
            <a:r>
              <a:rPr lang="en-US" sz="2800" dirty="0"/>
              <a:t> after exclusions </a:t>
            </a:r>
            <a:r>
              <a:rPr lang="en-US" sz="2400" dirty="0"/>
              <a:t>(42 female, mean age 19.0)</a:t>
            </a:r>
          </a:p>
          <a:p>
            <a:pPr marL="383540" indent="-383540"/>
            <a:endParaRPr lang="en-US" sz="1300" dirty="0"/>
          </a:p>
          <a:p>
            <a:pPr marL="741045" lvl="1" indent="-382270"/>
            <a:r>
              <a:rPr lang="en-US" sz="2600" dirty="0">
                <a:solidFill>
                  <a:srgbClr val="191B0E"/>
                </a:solidFill>
                <a:latin typeface="Franklin Gothic Book"/>
              </a:rPr>
              <a:t>Exclusion criteria:</a:t>
            </a:r>
          </a:p>
          <a:p>
            <a:pPr marL="1087120" lvl="2" indent="-382270"/>
            <a:r>
              <a:rPr lang="en-US" sz="2200" i="0" dirty="0">
                <a:solidFill>
                  <a:srgbClr val="191B0E"/>
                </a:solidFill>
              </a:rPr>
              <a:t>Heritage </a:t>
            </a:r>
            <a:r>
              <a:rPr lang="en-US" sz="2200" dirty="0">
                <a:solidFill>
                  <a:srgbClr val="191B0E"/>
                </a:solidFill>
              </a:rPr>
              <a:t>speaker</a:t>
            </a: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</a:rPr>
              <a:t>Parents</a:t>
            </a:r>
            <a:r>
              <a:rPr lang="en-US" sz="2200" i="0" dirty="0">
                <a:solidFill>
                  <a:srgbClr val="191B0E"/>
                </a:solidFill>
              </a:rPr>
              <a:t> other </a:t>
            </a:r>
            <a:r>
              <a:rPr lang="en-US" sz="2200" dirty="0">
                <a:solidFill>
                  <a:srgbClr val="191B0E"/>
                </a:solidFill>
              </a:rPr>
              <a:t>L1</a:t>
            </a:r>
            <a:endParaRPr sz="2200" dirty="0">
              <a:solidFill>
                <a:schemeClr val="tx1"/>
              </a:solidFill>
            </a:endParaRP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</a:rPr>
              <a:t>Studied</a:t>
            </a:r>
            <a:r>
              <a:rPr lang="en-US" sz="2200" i="0" dirty="0">
                <a:solidFill>
                  <a:srgbClr val="191B0E"/>
                </a:solidFill>
              </a:rPr>
              <a:t> </a:t>
            </a:r>
            <a:r>
              <a:rPr lang="en-US" sz="2200" dirty="0">
                <a:solidFill>
                  <a:srgbClr val="191B0E"/>
                </a:solidFill>
              </a:rPr>
              <a:t>languages with front rounded vowels</a:t>
            </a:r>
            <a:endParaRPr lang="en-US" sz="2200" i="0" dirty="0">
              <a:solidFill>
                <a:srgbClr val="191B0E"/>
              </a:solidFill>
            </a:endParaRP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</a:rPr>
              <a:t>Studied</a:t>
            </a:r>
            <a:r>
              <a:rPr lang="en-US" sz="2200" i="0" dirty="0">
                <a:solidFill>
                  <a:srgbClr val="191B0E"/>
                </a:solidFill>
              </a:rPr>
              <a:t> </a:t>
            </a:r>
            <a:r>
              <a:rPr lang="en-US" sz="2200" dirty="0">
                <a:solidFill>
                  <a:srgbClr val="191B0E"/>
                </a:solidFill>
              </a:rPr>
              <a:t>phonetics</a:t>
            </a:r>
            <a:r>
              <a:rPr lang="en-US" sz="2200" i="0" dirty="0">
                <a:solidFill>
                  <a:srgbClr val="191B0E"/>
                </a:solidFill>
              </a:rPr>
              <a:t>/</a:t>
            </a:r>
            <a:r>
              <a:rPr lang="en-US" sz="2200" dirty="0">
                <a:solidFill>
                  <a:srgbClr val="191B0E"/>
                </a:solidFill>
              </a:rPr>
              <a:t>phonology</a:t>
            </a:r>
            <a:endParaRPr lang="en-US" sz="2200" i="0" dirty="0">
              <a:solidFill>
                <a:srgbClr val="191B0E"/>
              </a:solidFill>
            </a:endParaRP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</a:rPr>
              <a:t>Speech</a:t>
            </a:r>
            <a:r>
              <a:rPr lang="en-US" sz="2200" i="0" dirty="0">
                <a:solidFill>
                  <a:srgbClr val="191B0E"/>
                </a:solidFill>
              </a:rPr>
              <a:t>/hearing </a:t>
            </a:r>
            <a:r>
              <a:rPr lang="en-US" sz="2200" dirty="0">
                <a:solidFill>
                  <a:srgbClr val="191B0E"/>
                </a:solidFill>
              </a:rPr>
              <a:t>disorder</a:t>
            </a: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</a:rPr>
              <a:t>Failed the hearing</a:t>
            </a:r>
            <a:r>
              <a:rPr lang="en-US" sz="2200" dirty="0">
                <a:solidFill>
                  <a:srgbClr val="191B0E"/>
                </a:solidFill>
                <a:latin typeface="Franklin Gothic Book"/>
              </a:rPr>
              <a:t> screening </a:t>
            </a:r>
            <a:endParaRPr lang="en-US" sz="2200" i="0" dirty="0">
              <a:solidFill>
                <a:srgbClr val="191B0E"/>
              </a:solidFill>
              <a:latin typeface="Franklin Gothic Book"/>
            </a:endParaRP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  <a:latin typeface="Franklin Gothic Book"/>
              </a:rPr>
              <a:t>Failed PA </a:t>
            </a:r>
            <a:r>
              <a:rPr lang="en-US" sz="2200" i="0" dirty="0">
                <a:solidFill>
                  <a:srgbClr val="191B0E"/>
                </a:solidFill>
                <a:latin typeface="Franklin Gothic Book"/>
              </a:rPr>
              <a:t>Training</a:t>
            </a:r>
            <a:r>
              <a:rPr lang="en-US" sz="2200" dirty="0">
                <a:solidFill>
                  <a:srgbClr val="191B0E"/>
                </a:solidFill>
                <a:latin typeface="Franklin Gothic Book"/>
              </a:rPr>
              <a:t> </a:t>
            </a:r>
            <a:endParaRPr lang="en-US" sz="2200" i="0" dirty="0">
              <a:solidFill>
                <a:srgbClr val="191B0E"/>
              </a:solidFill>
              <a:latin typeface="Franklin Gothic Book"/>
            </a:endParaRPr>
          </a:p>
          <a:p>
            <a:pPr marL="1087120" lvl="2" indent="-382270"/>
            <a:r>
              <a:rPr lang="en-US" sz="2200" dirty="0">
                <a:solidFill>
                  <a:srgbClr val="191B0E"/>
                </a:solidFill>
                <a:latin typeface="Franklin Gothic Book"/>
              </a:rPr>
              <a:t>&gt; 5% Timeouts on the discrimination tasks</a:t>
            </a:r>
            <a:endParaRPr lang="en-US" sz="2200" i="0" dirty="0">
              <a:solidFill>
                <a:srgbClr val="191B0E"/>
              </a:solidFill>
              <a:latin typeface="Franklin Gothic Book"/>
            </a:endParaRPr>
          </a:p>
          <a:p>
            <a:pPr lvl="1" indent="-383540"/>
            <a:endParaRPr lang="en-US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5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507"/>
            <a:ext cx="9601200" cy="47247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i="0" dirty="0"/>
              <a:t>Stimuli: German vowels pronounced by 4 native speakers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Alveolar context /</a:t>
            </a:r>
            <a:r>
              <a:rPr lang="en-US" sz="2400" dirty="0" err="1"/>
              <a:t>ʃ</a:t>
            </a:r>
            <a:r>
              <a:rPr lang="en-US" sz="2400" i="0" dirty="0" err="1"/>
              <a:t>tVt</a:t>
            </a:r>
            <a:r>
              <a:rPr lang="en-US" sz="2400" i="0" dirty="0"/>
              <a:t>/ and velar context /</a:t>
            </a:r>
            <a:r>
              <a:rPr lang="en-US" sz="2400" i="0" dirty="0" err="1"/>
              <a:t>skVk</a:t>
            </a:r>
            <a:r>
              <a:rPr lang="en-US" sz="2400" i="0" dirty="0"/>
              <a:t>/</a:t>
            </a:r>
          </a:p>
          <a:p>
            <a:pPr marL="0" indent="0">
              <a:buNone/>
            </a:pPr>
            <a:endParaRPr lang="en-US" sz="2400" i="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Consent form and Hearing Screening</a:t>
            </a:r>
            <a:endParaRPr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Free Classification</a:t>
            </a:r>
          </a:p>
          <a:p>
            <a:pPr lvl="1" indent="-383540"/>
            <a:r>
              <a:rPr lang="en-US" sz="2400" i="0" dirty="0">
                <a:solidFill>
                  <a:srgbClr val="191B0E"/>
                </a:solidFill>
                <a:latin typeface="Franklin Gothic Book"/>
              </a:rPr>
              <a:t>Randomly split into two groups with counterbalanced order of slides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</a:rPr>
              <a:t>Language Background Questionnaire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Discrimination task</a:t>
            </a:r>
          </a:p>
          <a:p>
            <a:pPr lvl="1" indent="-383540"/>
            <a:r>
              <a:rPr lang="en-US" sz="2400" i="0" dirty="0">
                <a:solidFill>
                  <a:srgbClr val="191B0E"/>
                </a:solidFill>
                <a:latin typeface="Franklin Gothic Book"/>
              </a:rPr>
              <a:t>Randomly split into two groups: AXB group and Oddity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91B0E"/>
                </a:solidFill>
                <a:latin typeface="Franklin Gothic Book"/>
              </a:rPr>
              <a:t>Perceptual Assimilation Task</a:t>
            </a:r>
            <a:endParaRPr lang="en-US" sz="2400" i="0" dirty="0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10" y="1860252"/>
            <a:ext cx="3283011" cy="4261134"/>
          </a:xfrm>
        </p:spPr>
        <p:txBody>
          <a:bodyPr>
            <a:normAutofit/>
          </a:bodyPr>
          <a:lstStyle/>
          <a:p>
            <a:r>
              <a:rPr lang="en-US" sz="1800" dirty="0"/>
              <a:t>Each participant completed three slides: </a:t>
            </a:r>
          </a:p>
          <a:p>
            <a:pPr marL="630238" lvl="1" indent="-382588"/>
            <a:r>
              <a:rPr lang="en-US" sz="1800" i="0" dirty="0"/>
              <a:t>28 velar context token     (2 speakers x 14 vowels)</a:t>
            </a:r>
          </a:p>
          <a:p>
            <a:pPr marL="630238" lvl="1" indent="-382588"/>
            <a:r>
              <a:rPr lang="en-US" sz="1800" i="0" dirty="0"/>
              <a:t>28 alveolar context token (2 speakers x 14 vowels)</a:t>
            </a:r>
          </a:p>
          <a:p>
            <a:pPr marL="630238" lvl="1" indent="-382588"/>
            <a:r>
              <a:rPr lang="en-US" sz="1800" i="0" dirty="0"/>
              <a:t>3</a:t>
            </a:r>
            <a:r>
              <a:rPr lang="en-US" sz="1800" i="0" baseline="30000" dirty="0"/>
              <a:t>rd</a:t>
            </a:r>
            <a:r>
              <a:rPr lang="en-US" sz="1800" i="0" dirty="0"/>
              <a:t> slide identical to 1</a:t>
            </a:r>
            <a:r>
              <a:rPr lang="en-US" sz="1800" i="0" baseline="30000" dirty="0"/>
              <a:t>st</a:t>
            </a:r>
          </a:p>
          <a:p>
            <a:pPr marL="630238" lvl="1" indent="-382588"/>
            <a:endParaRPr lang="en-US" sz="1800" i="0" baseline="30000" dirty="0"/>
          </a:p>
          <a:p>
            <a:pPr marL="0" lvl="1" indent="0">
              <a:buNone/>
            </a:pPr>
            <a:r>
              <a:rPr lang="en-US" sz="1800" i="0" dirty="0"/>
              <a:t>Conducted in PowerPoint</a:t>
            </a:r>
            <a:endParaRPr lang="en-US" sz="1800" i="0" baseline="30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Free Classification (FC)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00447"/>
              </p:ext>
            </p:extLst>
          </p:nvPr>
        </p:nvGraphicFramePr>
        <p:xfrm>
          <a:off x="4086871" y="1876345"/>
          <a:ext cx="6037136" cy="458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3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639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39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AW_skokk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54" y="184822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FK_sköhk_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1848225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W_skukk_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184795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W_sköhk_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54" y="233706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FK_skökk_2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233706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W_skühk_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233706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FK_skakk_2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54" y="2808148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AW_skökk_2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2808148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W_skahk_2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2808148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W_skehk_2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72" y="3260458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W_skuhk_2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3260458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FK_skukk_2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3260458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FK_skokk_2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72" y="372871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FK_skuhk_2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372871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AW_skekk_2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3728716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FK_skikk_2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72" y="4189479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FK_skehk_2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4189479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FK_skükk_2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4189479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FK_skiek_2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72" y="464800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FK_skühk_2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464800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AW_skakk_2.wav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4648007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AW_skohk_2.wav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72" y="509457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FK_skahk_2.wav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509457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FK_skohk_2.wav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509457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AW_skiek_2.wav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54" y="555709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AW_skikk_2.wav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555709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AW_skükk_2.wav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65" y="5557092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FK_skekk_2.wav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38" y="5995684"/>
            <a:ext cx="380389" cy="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7"/>
          <a:srcRect l="492" t="1055" r="882" b="855"/>
          <a:stretch/>
        </p:blipFill>
        <p:spPr>
          <a:xfrm>
            <a:off x="4086871" y="1847956"/>
            <a:ext cx="6028692" cy="4596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8"/>
          <a:srcRect t="6127" r="1648" b="1147"/>
          <a:stretch/>
        </p:blipFill>
        <p:spPr>
          <a:xfrm>
            <a:off x="4061971" y="1860252"/>
            <a:ext cx="6054751" cy="4578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1971" y="1500584"/>
            <a:ext cx="77846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Instructions: Make groups of 2 or more similar-sounding vowels. Ignore the sex of the speaker.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5 0.02338 L -0.02825 0.02361 C -0.14427 0.06528 -0.08112 0.03727 -0.27148 0.17639 C -0.43424 0.29514 -0.32226 0.21319 -0.38971 0.27477 C -0.39518 0.27986 -0.40117 0.28356 -0.40677 0.28842 C -0.41406 0.29467 -0.42018 0.3044 -0.42825 0.3081 L -0.43528 0.31111 C -0.43997 0.3206 -0.43698 0.32014 -0.44075 0.32014 " pathEditMode="relative" rAng="0" ptsTypes="AAAAAAAA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00024 C -0.00351 0.00093 -0.0069 0.00162 -0.01028 0.00301 C -0.01263 0.00371 -0.01497 0.00487 -0.01719 0.00602 L -0.02044 0.00741 C -0.02174 0.00787 -0.02278 0.00857 -0.02396 0.00903 L -0.02969 0.01042 C -0.03945 0.01922 -0.02708 0.0088 -0.03646 0.01505 C -0.03763 0.01574 -0.03867 0.01713 -0.03997 0.01806 C -0.04127 0.01922 -0.04284 0.02014 -0.0444 0.02107 C -0.04544 0.02269 -0.04648 0.02431 -0.04778 0.0257 C -0.04909 0.02686 -0.05104 0.02732 -0.05247 0.02871 C -0.05351 0.02987 -0.05364 0.03195 -0.05469 0.03334 C -0.05833 0.0382 -0.05729 0.03473 -0.06146 0.03774 C -0.06393 0.03959 -0.06562 0.04306 -0.06823 0.04375 C -0.06979 0.04422 -0.07461 0.04584 -0.07617 0.04676 C -0.08437 0.05232 -0.07409 0.04769 -0.08424 0.05301 C -0.08646 0.05417 -0.09101 0.05602 -0.09101 0.05625 C -0.09271 0.05926 -0.09414 0.06274 -0.09674 0.06505 C -0.09778 0.06598 -0.09896 0.06574 -0.1 0.06667 C -0.11107 0.07477 -0.10247 0.0713 -0.1125 0.07408 C -0.11367 0.07524 -0.11471 0.07639 -0.11601 0.07709 C -0.11784 0.07848 -0.12226 0.07963 -0.12396 0.0801 C -0.12513 0.08056 -0.12617 0.08125 -0.12747 0.08172 C -0.12917 0.08241 -0.13112 0.08264 -0.13294 0.08334 C -0.13867 0.08519 -0.13437 0.08403 -0.13997 0.08774 C -0.14101 0.08843 -0.14219 0.08866 -0.14323 0.08936 C -0.14479 0.09028 -0.14622 0.09144 -0.14778 0.09237 C -0.15 0.09352 -0.15247 0.09445 -0.15469 0.09537 L -0.16146 0.09838 C -0.1625 0.09885 -0.16393 0.09908 -0.16497 0.1 C -0.16601 0.10093 -0.16706 0.10209 -0.16823 0.10301 C -0.17044 0.10417 -0.17305 0.10417 -0.175 0.10602 C -0.17747 0.10787 -0.1793 0.11088 -0.1819 0.11204 L -0.18867 0.11505 C -0.18997 0.11551 -0.19114 0.11574 -0.19219 0.11667 C -0.19323 0.1176 -0.19427 0.11875 -0.19544 0.11968 C -0.19778 0.12084 -0.2 0.12153 -0.20247 0.12269 L -0.20924 0.1257 C -0.21028 0.12616 -0.21146 0.12686 -0.2125 0.12709 C -0.21562 0.12824 -0.21875 0.12894 -0.22174 0.1301 C -0.22278 0.13079 -0.22396 0.13102 -0.225 0.13172 C -0.22903 0.13403 -0.23242 0.1375 -0.23646 0.13936 C -0.2375 0.13982 -0.23867 0.14005 -0.23997 0.14074 C -0.24857 0.14676 -0.23802 0.14144 -0.24674 0.14537 C -0.24778 0.1463 -0.24883 0.14746 -0.25 0.14838 C -0.25117 0.14908 -0.25247 0.14908 -0.25351 0.15 C -0.25586 0.15162 -0.25768 0.15487 -0.26028 0.15602 L -0.26719 0.15903 C -0.26823 0.15949 -0.26927 0.16042 -0.27044 0.16042 L -0.28073 0.16204 C -0.2819 0.1625 -0.28294 0.1632 -0.28424 0.16343 C -0.28646 0.16412 -0.28867 0.16459 -0.29101 0.16505 C -0.29596 0.16598 -0.29987 0.16644 -0.30469 0.16806 C -0.30573 0.16852 -0.3069 0.16922 -0.30794 0.16968 C -0.30989 0.17014 -0.31185 0.17037 -0.31367 0.17107 C -0.31771 0.17246 -0.32096 0.17477 -0.325 0.1757 C -0.35403 0.18149 -0.3194 0.17338 -0.34323 0.17871 C -0.34518 0.17917 -0.347 0.17963 -0.34896 0.1801 C -0.35013 0.18056 -0.35117 0.18149 -0.35247 0.18172 C -0.35794 0.18287 -0.37122 0.18403 -0.37617 0.18473 C -0.37917 0.18519 -0.38229 0.18565 -0.38528 0.18635 C -0.38646 0.18727 -0.3875 0.18843 -0.38867 0.18936 C -0.3918 0.19144 -0.39726 0.19167 -0.4 0.19237 C -0.41497 0.19885 -0.40221 0.19375 -0.43971 0.19375 " pathEditMode="relative" rAng="0" ptsTypes="AAAAAAAAAAAAAAAAAAAAAAAAAAAAAAAAAAAAAAAAAAAAAAAAAAAAAAAAAAAAAAAAA">
                                      <p:cBhvr>
                                        <p:cTn id="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9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9 0.02338 L -0.02409 0.02361 C -0.09206 0.01898 -0.05104 0.0213 -0.18555 0.01875 L -0.29115 0.01713 C -0.3099 0.01227 -0.2901 0.01713 -0.33438 0.01412 C -0.3375 0.01389 -0.3405 0.0132 -0.34362 0.01273 C -0.35417 0.0132 -0.36471 0.0132 -0.37539 0.01412 C -0.37695 0.01436 -0.37826 0.01551 -0.37982 0.01574 C -0.39336 0.01667 -0.40716 0.01667 -0.42083 0.01713 C -0.42305 0.01783 -0.42539 0.01806 -0.4276 0.01875 C -0.42917 0.01922 -0.4306 0.02014 -0.43216 0.02037 C -0.43698 0.02107 -0.44206 0.0213 -0.44688 0.02176 C -0.47982 0.02917 -0.45143 0.02338 -0.5332 0.02338 " pathEditMode="relative" rAng="0" ptsTypes="AAAAAAAAAAAAA">
                                      <p:cBhvr>
                                        <p:cTn id="10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66" y="1860539"/>
            <a:ext cx="3574370" cy="4521017"/>
          </a:xfrm>
        </p:spPr>
        <p:txBody>
          <a:bodyPr>
            <a:normAutofit/>
          </a:bodyPr>
          <a:lstStyle/>
          <a:p>
            <a:r>
              <a:rPr lang="en-US" sz="1800" dirty="0"/>
              <a:t>Instructions: Click on the robot that said something different. If all say the same word, click X. Response time is 2 seconds.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220 triads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110 </a:t>
            </a:r>
            <a:r>
              <a:rPr lang="en-US" sz="1800" dirty="0" err="1">
                <a:solidFill>
                  <a:schemeClr val="tx1"/>
                </a:solidFill>
              </a:rPr>
              <a:t>skVk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110 </a:t>
            </a:r>
            <a:r>
              <a:rPr lang="en-US" sz="1800" dirty="0" err="1"/>
              <a:t>ʃ</a:t>
            </a:r>
            <a:r>
              <a:rPr lang="en-US" sz="1800" dirty="0" err="1">
                <a:solidFill>
                  <a:schemeClr val="tx1"/>
                </a:solidFill>
              </a:rPr>
              <a:t>tVt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ISI 400ms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Timeout 2500ms</a:t>
            </a:r>
          </a:p>
          <a:p>
            <a:r>
              <a:rPr lang="es-ES" sz="1800" i="0" dirty="0" err="1"/>
              <a:t>speakers</a:t>
            </a:r>
            <a:r>
              <a:rPr lang="es-ES" sz="1800" i="0" dirty="0"/>
              <a:t>: 2 </a:t>
            </a:r>
            <a:r>
              <a:rPr lang="es-ES" sz="1800" i="0" dirty="0" err="1"/>
              <a:t>female</a:t>
            </a:r>
            <a:r>
              <a:rPr lang="es-ES" sz="1800" i="0" dirty="0"/>
              <a:t>, 1 </a:t>
            </a:r>
            <a:r>
              <a:rPr lang="es-ES" sz="1800" i="0" dirty="0" err="1"/>
              <a:t>male</a:t>
            </a:r>
            <a:endParaRPr lang="en-US" sz="1800" i="0" dirty="0"/>
          </a:p>
          <a:p>
            <a:pPr marL="530352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Conducted online through </a:t>
            </a:r>
            <a:r>
              <a:rPr lang="en-US" sz="1800" dirty="0" err="1">
                <a:solidFill>
                  <a:schemeClr val="tx1"/>
                </a:solidFill>
              </a:rPr>
              <a:t>jsPsych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Oddity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34" t="10000" r="21390" b="67978"/>
          <a:stretch/>
        </p:blipFill>
        <p:spPr>
          <a:xfrm>
            <a:off x="6028230" y="2053039"/>
            <a:ext cx="5861154" cy="15102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1562" t="43461" r="21389" b="20938"/>
          <a:stretch/>
        </p:blipFill>
        <p:spPr>
          <a:xfrm>
            <a:off x="6028229" y="2823197"/>
            <a:ext cx="5868649" cy="24415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43418" t="46667" r="44196" b="31913"/>
          <a:stretch/>
        </p:blipFill>
        <p:spPr>
          <a:xfrm>
            <a:off x="7664732" y="3007638"/>
            <a:ext cx="1274164" cy="1469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1689" t="53552" r="22628" b="38470"/>
          <a:stretch/>
        </p:blipFill>
        <p:spPr>
          <a:xfrm>
            <a:off x="10575789" y="3469936"/>
            <a:ext cx="584616" cy="54714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88630"/>
              </p:ext>
            </p:extLst>
          </p:nvPr>
        </p:nvGraphicFramePr>
        <p:xfrm>
          <a:off x="4447280" y="2276927"/>
          <a:ext cx="1280189" cy="273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742">
                  <a:extLst>
                    <a:ext uri="{9D8B030D-6E8A-4147-A177-3AD203B41FA5}">
                      <a16:colId xmlns:a16="http://schemas.microsoft.com/office/drawing/2014/main" val="696768785"/>
                    </a:ext>
                  </a:extLst>
                </a:gridCol>
                <a:gridCol w="1011447">
                  <a:extLst>
                    <a:ext uri="{9D8B030D-6E8A-4147-A177-3AD203B41FA5}">
                      <a16:colId xmlns:a16="http://schemas.microsoft.com/office/drawing/2014/main" val="2344375294"/>
                    </a:ext>
                  </a:extLst>
                </a:gridCol>
              </a:tblGrid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 ~ 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696006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 ~ 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424425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 ~ ø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306794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 ~ 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008544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~ 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540459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~ 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9083893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ɪ ~ ɛ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823509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ɪ ~ ʏ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4095178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 ~ ɛ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241820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 ~ 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505102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ø ~ ʏ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187044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66" y="1850913"/>
            <a:ext cx="3555337" cy="4424763"/>
          </a:xfrm>
        </p:spPr>
        <p:txBody>
          <a:bodyPr>
            <a:normAutofit/>
          </a:bodyPr>
          <a:lstStyle/>
          <a:p>
            <a:r>
              <a:rPr lang="en-US" sz="1800" dirty="0"/>
              <a:t>Instructions: Click on the green robot that said the same word as the grey robot. Response time is 2 seconds.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220 triads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110 </a:t>
            </a:r>
            <a:r>
              <a:rPr lang="en-US" sz="1800" dirty="0" err="1">
                <a:solidFill>
                  <a:schemeClr val="tx1"/>
                </a:solidFill>
              </a:rPr>
              <a:t>skVk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110 </a:t>
            </a:r>
            <a:r>
              <a:rPr lang="en-US" sz="1800" dirty="0" err="1"/>
              <a:t>ʃ</a:t>
            </a:r>
            <a:r>
              <a:rPr lang="en-US" sz="1800" dirty="0" err="1">
                <a:solidFill>
                  <a:schemeClr val="tx1"/>
                </a:solidFill>
              </a:rPr>
              <a:t>tVt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ISI 1000ms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Timeout 2500ms</a:t>
            </a:r>
          </a:p>
          <a:p>
            <a:r>
              <a:rPr lang="en-US" sz="1800" dirty="0">
                <a:solidFill>
                  <a:schemeClr val="tx1"/>
                </a:solidFill>
              </a:rPr>
              <a:t>speakers: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1 female, 1 male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Conducted online through </a:t>
            </a:r>
            <a:r>
              <a:rPr lang="en-US" sz="1800" dirty="0" err="1">
                <a:solidFill>
                  <a:schemeClr val="tx1"/>
                </a:solidFill>
              </a:rPr>
              <a:t>jsPsych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AXB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390" t="9999" r="21066" b="45483"/>
          <a:stretch/>
        </p:blipFill>
        <p:spPr>
          <a:xfrm>
            <a:off x="6029583" y="2053039"/>
            <a:ext cx="5919581" cy="3053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2209" t="25079" r="25482" b="53972"/>
          <a:stretch/>
        </p:blipFill>
        <p:spPr>
          <a:xfrm>
            <a:off x="10229137" y="3086221"/>
            <a:ext cx="1266264" cy="143659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32474"/>
              </p:ext>
            </p:extLst>
          </p:nvPr>
        </p:nvGraphicFramePr>
        <p:xfrm>
          <a:off x="4447276" y="2276927"/>
          <a:ext cx="1280189" cy="273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742">
                  <a:extLst>
                    <a:ext uri="{9D8B030D-6E8A-4147-A177-3AD203B41FA5}">
                      <a16:colId xmlns:a16="http://schemas.microsoft.com/office/drawing/2014/main" val="696768785"/>
                    </a:ext>
                  </a:extLst>
                </a:gridCol>
                <a:gridCol w="1011447">
                  <a:extLst>
                    <a:ext uri="{9D8B030D-6E8A-4147-A177-3AD203B41FA5}">
                      <a16:colId xmlns:a16="http://schemas.microsoft.com/office/drawing/2014/main" val="2344375294"/>
                    </a:ext>
                  </a:extLst>
                </a:gridCol>
              </a:tblGrid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u ~ 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696006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u ~ o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424425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y ~ ø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306794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o ~ 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008544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 ~ 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5404590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i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 ~ 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9083893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ɪ ~ ɛ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823509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Body)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ɪ ~ ʏ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4095178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e ~ ɛ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241820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e ~ 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505102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 (Body)"/>
                        </a:rPr>
                        <a:t>ø ~ ʏ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 (Body)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187044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64" y="1860539"/>
            <a:ext cx="4902518" cy="4177280"/>
          </a:xfrm>
        </p:spPr>
        <p:txBody>
          <a:bodyPr>
            <a:normAutofit/>
          </a:bodyPr>
          <a:lstStyle/>
          <a:p>
            <a:r>
              <a:rPr lang="en-US" sz="1800" dirty="0"/>
              <a:t>Instructions: Click the vowel that is most similar to the one you heard. Then decide how similar or different the vowel was.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Familiarization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Training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Check</a:t>
            </a:r>
          </a:p>
          <a:p>
            <a:r>
              <a:rPr lang="en-US" sz="1800" dirty="0">
                <a:solidFill>
                  <a:schemeClr val="tx1"/>
                </a:solidFill>
              </a:rPr>
              <a:t>160 trials</a:t>
            </a:r>
          </a:p>
          <a:p>
            <a:r>
              <a:rPr lang="en-US" sz="1800" dirty="0">
                <a:solidFill>
                  <a:schemeClr val="tx1"/>
                </a:solidFill>
              </a:rPr>
              <a:t>4 speakers (2 female, 2 male) 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Contexts: </a:t>
            </a:r>
            <a:r>
              <a:rPr lang="en-US" sz="1800" dirty="0" err="1">
                <a:solidFill>
                  <a:schemeClr val="tx1"/>
                </a:solidFill>
              </a:rPr>
              <a:t>skVk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/>
              <a:t>ʃ</a:t>
            </a:r>
            <a:r>
              <a:rPr lang="en-US" sz="1800" dirty="0" err="1">
                <a:solidFill>
                  <a:schemeClr val="tx1"/>
                </a:solidFill>
              </a:rPr>
              <a:t>tVt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/>
              <a:t>10 vowels: </a:t>
            </a:r>
          </a:p>
          <a:p>
            <a:pPr marL="461963" lvl="1" indent="-231775"/>
            <a:r>
              <a:rPr lang="en-US" sz="1800" i="0" dirty="0"/>
              <a:t>[a], [e:], [ɛ], [</a:t>
            </a:r>
            <a:r>
              <a:rPr lang="en-US" sz="1800" i="0" dirty="0" err="1"/>
              <a:t>i</a:t>
            </a:r>
            <a:r>
              <a:rPr lang="en-US" sz="1800" i="0" dirty="0"/>
              <a:t>:], [ɪ], [o:], [ø:], [u:], [y:], [ʏ]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Conducted in </a:t>
            </a:r>
            <a:r>
              <a:rPr lang="en-US" sz="1800" dirty="0" err="1"/>
              <a:t>Praat</a:t>
            </a: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5662"/>
          </a:xfrm>
        </p:spPr>
        <p:txBody>
          <a:bodyPr/>
          <a:lstStyle/>
          <a:p>
            <a:r>
              <a:rPr lang="en-US" dirty="0"/>
              <a:t>Perceptual Assimilation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t="14293" r="3830" b="4110"/>
          <a:stretch/>
        </p:blipFill>
        <p:spPr>
          <a:xfrm>
            <a:off x="5409491" y="1709166"/>
            <a:ext cx="6671672" cy="37738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1219" t="22483" r="4914" b="4376"/>
          <a:stretch/>
        </p:blipFill>
        <p:spPr>
          <a:xfrm>
            <a:off x="5492013" y="2086143"/>
            <a:ext cx="6515260" cy="3386032"/>
          </a:xfrm>
          <a:prstGeom prst="rect">
            <a:avLst/>
          </a:prstGeom>
        </p:spPr>
      </p:pic>
      <p:pic>
        <p:nvPicPr>
          <p:cNvPr id="43" name="AW_skökk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2642" y="973862"/>
            <a:ext cx="319538" cy="3195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/>
          <a:srcRect l="1453" t="21457" r="4296" b="4590"/>
          <a:stretch/>
        </p:blipFill>
        <p:spPr>
          <a:xfrm>
            <a:off x="5506907" y="2020961"/>
            <a:ext cx="6574256" cy="34520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1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Perceptual Assimilation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594" y="1544125"/>
          <a:ext cx="9712965" cy="461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531">
                  <a:extLst>
                    <a:ext uri="{9D8B030D-6E8A-4147-A177-3AD203B41FA5}">
                      <a16:colId xmlns:a16="http://schemas.microsoft.com/office/drawing/2014/main" val="3435488200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255486936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629959702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832525084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3751387372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4045508861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3558674203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16426944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608861855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447396270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741555225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875612861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2512666922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189988801"/>
                    </a:ext>
                  </a:extLst>
                </a:gridCol>
                <a:gridCol w="647531">
                  <a:extLst>
                    <a:ext uri="{9D8B030D-6E8A-4147-A177-3AD203B41FA5}">
                      <a16:colId xmlns:a16="http://schemas.microsoft.com/office/drawing/2014/main" val="664383527"/>
                    </a:ext>
                  </a:extLst>
                </a:gridCol>
              </a:tblGrid>
              <a:tr h="379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Combined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AE Vowel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33581"/>
                  </a:ext>
                </a:extLst>
              </a:tr>
              <a:tr h="39472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hid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hey</a:t>
                      </a:r>
                    </a:p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eɪ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head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ɛ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had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æ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huh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her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ɝ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ha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ɑ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haw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ɔ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hoe</a:t>
                      </a:r>
                    </a:p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oʊ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hood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ʊ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who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33545"/>
                  </a:ext>
                </a:extLst>
              </a:tr>
              <a:tr h="3795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German Vowel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92.5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97238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ɪ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69.9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56576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46.9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73069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ɛ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81.7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70521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45.9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93769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35.8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37.9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63242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ø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61.5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049268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77.6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19807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72.0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97704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ʏ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67.4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5742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5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1850"/>
            <a:ext cx="9601200" cy="885825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Difficulties with PA Category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41321" y="4111803"/>
          <a:ext cx="7599144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85592">
                  <a:extLst>
                    <a:ext uri="{9D8B030D-6E8A-4147-A177-3AD203B41FA5}">
                      <a16:colId xmlns:a16="http://schemas.microsoft.com/office/drawing/2014/main" val="216159515"/>
                    </a:ext>
                  </a:extLst>
                </a:gridCol>
                <a:gridCol w="2171184">
                  <a:extLst>
                    <a:ext uri="{9D8B030D-6E8A-4147-A177-3AD203B41FA5}">
                      <a16:colId xmlns:a16="http://schemas.microsoft.com/office/drawing/2014/main" val="1730245170"/>
                    </a:ext>
                  </a:extLst>
                </a:gridCol>
                <a:gridCol w="2171184">
                  <a:extLst>
                    <a:ext uri="{9D8B030D-6E8A-4147-A177-3AD203B41FA5}">
                      <a16:colId xmlns:a16="http://schemas.microsoft.com/office/drawing/2014/main" val="750566330"/>
                    </a:ext>
                  </a:extLst>
                </a:gridCol>
                <a:gridCol w="2171184">
                  <a:extLst>
                    <a:ext uri="{9D8B030D-6E8A-4147-A177-3AD203B41FA5}">
                      <a16:colId xmlns:a16="http://schemas.microsoft.com/office/drawing/2014/main" val="2179335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50% Cutoff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70% Cutoff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  <a:cs typeface="Calibri" panose="020F0502020204030204" pitchFamily="34" charset="0"/>
                        </a:rPr>
                        <a:t>90% Cutoff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0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41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855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u ~ 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04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 ~ ɛ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01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ɪ ~ 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80668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6176" y="4426730"/>
            <a:ext cx="1183907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2C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3143" y="4407480"/>
            <a:ext cx="1183907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UC-UC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506" y="4416436"/>
            <a:ext cx="1742172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 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7075" y="4416436"/>
            <a:ext cx="1833611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UCF-UCF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5814" y="4445312"/>
            <a:ext cx="1742172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C-UCC</a:t>
            </a:r>
          </a:p>
          <a:p>
            <a:pPr algn="ctr">
              <a:lnSpc>
                <a:spcPts val="2900"/>
              </a:lnSpc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2C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90842" y="1344636"/>
            <a:ext cx="9601200" cy="482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Calibri" panose="020F0502020204030204" pitchFamily="34" charset="0"/>
              </a:rPr>
              <a:t>C (Categorized)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UC (Uncategorized)</a:t>
            </a:r>
          </a:p>
          <a:p>
            <a:r>
              <a:rPr lang="en-US" sz="2400" dirty="0">
                <a:latin typeface="+mj-lt"/>
                <a:cs typeface="Calibri" panose="020F0502020204030204" pitchFamily="34" charset="0"/>
              </a:rPr>
              <a:t>UC can be further subdivided (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Faris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et al., 2016) into:</a:t>
            </a:r>
          </a:p>
          <a:p>
            <a:pPr lvl="1"/>
            <a:r>
              <a:rPr lang="en-US" sz="2400" i="0" dirty="0">
                <a:latin typeface="+mj-lt"/>
                <a:cs typeface="Calibri" panose="020F0502020204030204" pitchFamily="34" charset="0"/>
              </a:rPr>
              <a:t>UCF (Focalized): only one category was chosen more than chance</a:t>
            </a:r>
          </a:p>
          <a:p>
            <a:pPr lvl="1"/>
            <a:r>
              <a:rPr lang="en-US" sz="2400" i="0" dirty="0">
                <a:latin typeface="+mj-lt"/>
                <a:cs typeface="Calibri" panose="020F0502020204030204" pitchFamily="34" charset="0"/>
              </a:rPr>
              <a:t>UCC (Clustered): two categories chosen more than chance</a:t>
            </a:r>
          </a:p>
          <a:p>
            <a:pPr lvl="1"/>
            <a:r>
              <a:rPr lang="en-US" sz="2400" i="0" dirty="0">
                <a:latin typeface="+mj-lt"/>
                <a:cs typeface="Calibri" panose="020F0502020204030204" pitchFamily="34" charset="0"/>
              </a:rPr>
              <a:t>UCD (Dispersed): &gt;2 chosen more than chance (or none at above chance level?)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1485900"/>
          </a:xfrm>
        </p:spPr>
        <p:txBody>
          <a:bodyPr/>
          <a:lstStyle/>
          <a:p>
            <a:r>
              <a:rPr lang="en-US" dirty="0"/>
              <a:t>Calculating Overlap Scores (Levy, 2009)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594" y="3266430"/>
            <a:ext cx="9601200" cy="326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How similarly were German vowels categorized overall</a:t>
            </a:r>
          </a:p>
          <a:p>
            <a:pPr lvl="1"/>
            <a:r>
              <a:rPr lang="en-US" sz="2400" dirty="0">
                <a:latin typeface="+mj-lt"/>
                <a:cs typeface="Times New Roman" panose="02020603050405020304" pitchFamily="18" charset="0"/>
              </a:rPr>
              <a:t>Example: /ɪ/~/e/ </a:t>
            </a: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+mj-lt"/>
              </a:rPr>
              <a:t>Goodness weighting: German </a:t>
            </a:r>
            <a:r>
              <a:rPr lang="en-US" sz="2400" dirty="0">
                <a:cs typeface="Times New Roman" panose="02020603050405020304" pitchFamily="18" charset="0"/>
              </a:rPr>
              <a:t>/ɪ/~/e/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305935"/>
              </p:ext>
            </p:extLst>
          </p:nvPr>
        </p:nvGraphicFramePr>
        <p:xfrm>
          <a:off x="1371594" y="1239325"/>
          <a:ext cx="8961120" cy="1533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4354882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25548693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299597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325250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7513873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455088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586742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6426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0886185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4473962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415552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756128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266692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9988801"/>
                    </a:ext>
                  </a:extLst>
                </a:gridCol>
              </a:tblGrid>
              <a:tr h="379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Combined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AE Vowel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33581"/>
                  </a:ext>
                </a:extLst>
              </a:tr>
              <a:tr h="39472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hid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ɪ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hey</a:t>
                      </a:r>
                    </a:p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eɪ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head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ɛ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had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huh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her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ɝ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ha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ɑ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haw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hoe</a:t>
                      </a:r>
                    </a:p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oʊ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hood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who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33545"/>
                  </a:ext>
                </a:extLst>
              </a:tr>
              <a:tr h="379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German Vowel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ɪ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61.7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619807"/>
                  </a:ext>
                </a:extLst>
              </a:tr>
              <a:tr h="37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44.5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8977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639028" y="2000250"/>
            <a:ext cx="7699733" cy="790575"/>
          </a:xfrm>
          <a:prstGeom prst="round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910048" y="1678943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537982" y="1684395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75926" y="1685375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955205" y="1682349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312270" y="1689494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676471" y="1682348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033536" y="1687708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390601" y="1694853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754802" y="1687707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4731" y="1682349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61796" y="1689494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825997" y="1682348"/>
            <a:ext cx="157162" cy="3000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12557" y="3686558"/>
            <a:ext cx="296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 3.5 + 16.4 + 14.8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36812" y="3686557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+ … = 44.8%</a:t>
            </a:r>
          </a:p>
        </p:txBody>
      </p:sp>
      <p:sp>
        <p:nvSpPr>
          <p:cNvPr id="27" name="Oval 26"/>
          <p:cNvSpPr/>
          <p:nvPr/>
        </p:nvSpPr>
        <p:spPr>
          <a:xfrm>
            <a:off x="2636645" y="2007328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279340" y="23633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917284" y="1993943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18199" y="4849252"/>
                <a:ext cx="8783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𝑂𝑣𝑒𝑟𝑙𝑎𝑝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𝐷𝑖𝑓𝑓𝑒𝑟𝑒𝑛𝑐𝑒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𝐺𝑜𝑜𝑑𝑛𝑒𝑠𝑠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𝑊𝑒𝑖𝑔h𝑡𝑒𝑑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𝑂𝑣𝑒𝑟𝑙𝑎𝑝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199" y="4849252"/>
                <a:ext cx="8783045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99360" y="5327658"/>
                <a:ext cx="72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0" y="5327658"/>
                <a:ext cx="727444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8661" y="5312862"/>
            <a:ext cx="4832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2000" dirty="0">
                <a:cs typeface="Times New Roman" panose="02020603050405020304" pitchFamily="18" charset="0"/>
              </a:rPr>
              <a:t>ɪ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/ rated as 3.17 out of 6 (52.8%) as AE /</a:t>
            </a:r>
            <a:r>
              <a:rPr lang="en-US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61324" y="5328972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/e/ rated as 3.73 out of 6 (62.2%) as AE /</a:t>
            </a:r>
            <a:r>
              <a:rPr lang="en-US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894259" y="5842135"/>
            <a:ext cx="2195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Difference of 9.4%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562040" y="23760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197040" y="23760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844740" y="20077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479740" y="20077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02040" y="20077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62440" y="20077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397440" y="20077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032440" y="19950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9680140" y="2007745"/>
            <a:ext cx="674446" cy="41478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499360" y="6026158"/>
                <a:ext cx="727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3.5%∗     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1−0.094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=  3.28%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0" y="6026158"/>
                <a:ext cx="7274442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0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" grpId="0"/>
      <p:bldP spid="31" grpId="0"/>
      <p:bldP spid="7" grpId="0"/>
      <p:bldP spid="7" grpId="1"/>
      <p:bldP spid="33" grpId="0"/>
      <p:bldP spid="33" grpId="1"/>
      <p:bldP spid="34" grpId="0"/>
      <p:bldP spid="34" grpId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7734"/>
            <a:ext cx="9601200" cy="747346"/>
          </a:xfrm>
        </p:spPr>
        <p:txBody>
          <a:bodyPr/>
          <a:lstStyle/>
          <a:p>
            <a:r>
              <a:rPr lang="en-US" dirty="0"/>
              <a:t>Overlap Scores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83675" y="5252720"/>
            <a:ext cx="10093230" cy="12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Note: even taking goodness into account, overlap scores are not based on PAM in that they compare non-native to non-native, not to L1 sounds</a:t>
            </a:r>
          </a:p>
          <a:p>
            <a:pPr lvl="1"/>
            <a:r>
              <a:rPr lang="en-US" sz="2400" dirty="0">
                <a:latin typeface="+mj-lt"/>
                <a:cs typeface="Times New Roman" panose="02020603050405020304" pitchFamily="18" charset="0"/>
              </a:rPr>
              <a:t>Essentially, this analysis converts PA results to a similarity judgment</a:t>
            </a:r>
            <a:endParaRPr lang="en-US" sz="24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18" y="1041637"/>
            <a:ext cx="9567164" cy="411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920" y="1041638"/>
            <a:ext cx="9567165" cy="41196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6300" y="1752600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8900" y="1752600"/>
            <a:ext cx="7366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Non-native Discriminability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371599" y="1757363"/>
            <a:ext cx="10496747" cy="47471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83540" indent="-383540"/>
            <a:r>
              <a:rPr lang="en-US" sz="3300" dirty="0"/>
              <a:t>Models about the acquisition of L2 phonology predict what sounds are easy/difficult for L2 learners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800" i="0" dirty="0"/>
              <a:t>SLM: Flege, 1995; PAM-L2: Best &amp; Tyler, 2007; L2LP: Escudero, 2005</a:t>
            </a:r>
            <a:endParaRPr sz="2800" i="0" dirty="0">
              <a:solidFill>
                <a:schemeClr val="tx1"/>
              </a:solidFill>
            </a:endParaRPr>
          </a:p>
          <a:p>
            <a:pPr marL="383540" indent="-383540"/>
            <a:endParaRPr lang="en-US" dirty="0"/>
          </a:p>
          <a:p>
            <a:pPr marL="383540" indent="-383540"/>
            <a:r>
              <a:rPr lang="en-US" sz="3300" dirty="0"/>
              <a:t>Predictions are very general</a:t>
            </a:r>
          </a:p>
          <a:p>
            <a:pPr marL="383540" indent="-383540">
              <a:spcBef>
                <a:spcPts val="0"/>
              </a:spcBef>
            </a:pPr>
            <a:endParaRPr lang="en-US" sz="600" dirty="0"/>
          </a:p>
          <a:p>
            <a:pPr lvl="1" indent="-383540"/>
            <a:r>
              <a:rPr lang="en-US" sz="2800" i="0" dirty="0"/>
              <a:t>PAM-L2: two “uncategorized” sounds will be discriminated “poorly to moderately well” depending on similarity to L1 phonemes</a:t>
            </a:r>
          </a:p>
          <a:p>
            <a:pPr lvl="1" indent="-383540"/>
            <a:endParaRPr lang="en-US" sz="600" i="0" dirty="0"/>
          </a:p>
          <a:p>
            <a:pPr lvl="1" indent="-383540"/>
            <a:r>
              <a:rPr lang="en-US" sz="2800" i="0" dirty="0"/>
              <a:t>SLM: </a:t>
            </a:r>
            <a:r>
              <a:rPr lang="en-US" sz="2800" i="0" dirty="0">
                <a:solidFill>
                  <a:srgbClr val="191B0E"/>
                </a:solidFill>
              </a:rPr>
              <a:t>new category can be established if bilinguals "discern at least some phonetic differences" between L2 sound and closest L1 sound</a:t>
            </a:r>
            <a:endParaRPr sz="2800" dirty="0">
              <a:solidFill>
                <a:srgbClr val="000000"/>
              </a:solidFill>
            </a:endParaRPr>
          </a:p>
          <a:p>
            <a:pPr lvl="1" indent="-383540"/>
            <a:endParaRPr lang="en-US" sz="2800" dirty="0"/>
          </a:p>
          <a:p>
            <a:pPr marL="383540" indent="-383540"/>
            <a:r>
              <a:rPr lang="en-US" sz="3300" dirty="0"/>
              <a:t>Need for experimental methods to make more specific predictions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1460"/>
          </a:xfrm>
        </p:spPr>
        <p:txBody>
          <a:bodyPr/>
          <a:lstStyle/>
          <a:p>
            <a:r>
              <a:rPr lang="en-US" dirty="0"/>
              <a:t>Results: Free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7260"/>
            <a:ext cx="9601200" cy="4280140"/>
          </a:xfrm>
        </p:spPr>
        <p:txBody>
          <a:bodyPr/>
          <a:lstStyle/>
          <a:p>
            <a:r>
              <a:rPr lang="en-US" sz="2400" dirty="0"/>
              <a:t>Multidimensional Scaling (MDS) visualizes distances between stimuli</a:t>
            </a:r>
          </a:p>
          <a:p>
            <a:r>
              <a:rPr lang="en-US" sz="2400" dirty="0"/>
              <a:t>Best model recreation of observed distances</a:t>
            </a:r>
          </a:p>
          <a:p>
            <a:pPr lvl="1"/>
            <a:r>
              <a:rPr lang="en-US" sz="2200" dirty="0"/>
              <a:t>Ex: X and Y grouped together 90% of the time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9331" y="3515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1317" y="4069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625" y="3515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0735" y="35159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39689" y="3515920"/>
            <a:ext cx="1584454" cy="369332"/>
            <a:chOff x="4855335" y="2262320"/>
            <a:chExt cx="1584454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63846" y="2262320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27129" y="4069918"/>
            <a:ext cx="1584454" cy="369332"/>
            <a:chOff x="4855335" y="2262320"/>
            <a:chExt cx="1584454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76406" y="2262320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5615" y="4623916"/>
            <a:ext cx="1584454" cy="369332"/>
            <a:chOff x="4855335" y="2262320"/>
            <a:chExt cx="1584454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97920" y="2262320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5060" y="4623916"/>
            <a:ext cx="1584454" cy="369332"/>
            <a:chOff x="4855335" y="2262320"/>
            <a:chExt cx="1584454" cy="3693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67865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.99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5060" y="4069918"/>
            <a:ext cx="1584454" cy="369332"/>
            <a:chOff x="4855335" y="2262320"/>
            <a:chExt cx="1584454" cy="36933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67865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.99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55366" y="3515920"/>
            <a:ext cx="1584454" cy="369332"/>
            <a:chOff x="4855335" y="2262320"/>
            <a:chExt cx="1584454" cy="3693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855335" y="2446986"/>
              <a:ext cx="15844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67865" y="2262320"/>
              <a:ext cx="473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.99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280735" y="40699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0735" y="46239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4069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0902" y="4623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4419" y="4623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335053" y="3272922"/>
            <a:ext cx="1584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47583" y="308825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4663" y="3088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0542" y="3088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67000" y="5669518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7124" y="566951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56695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81192" y="56661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9196" y="56661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</a:p>
        </p:txBody>
      </p:sp>
      <p:sp>
        <p:nvSpPr>
          <p:cNvPr id="40" name="Oval 39"/>
          <p:cNvSpPr/>
          <p:nvPr/>
        </p:nvSpPr>
        <p:spPr>
          <a:xfrm>
            <a:off x="8801100" y="5607415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5720" y="5602843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19925" y="5602843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24150" y="5612368"/>
            <a:ext cx="109728" cy="109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6" grpId="0"/>
      <p:bldP spid="27" grpId="0"/>
      <p:bldP spid="28" grpId="0"/>
      <p:bldP spid="29" grpId="0"/>
      <p:bldP spid="30" grpId="0"/>
      <p:bldP spid="32" grpId="0" animBg="1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22" y="215411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Multidimensional Scaling (MDS)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101" y="891686"/>
            <a:ext cx="6514882" cy="57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537" y="400050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3-Dimensional Solutions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79005"/>
              </p:ext>
            </p:extLst>
          </p:nvPr>
        </p:nvGraphicFramePr>
        <p:xfrm>
          <a:off x="1366537" y="5141343"/>
          <a:ext cx="10130140" cy="134892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177246100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61704474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0660022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48576255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08933285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5624046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01088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59829885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780508291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977063407"/>
                    </a:ext>
                  </a:extLst>
                </a:gridCol>
              </a:tblGrid>
              <a:tr h="29527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Correlations between 3-D Coordinates</a:t>
                      </a:r>
                      <a:r>
                        <a:rPr lang="en-US" sz="1600" b="1" u="none" strike="noStrike" baseline="0" dirty="0">
                          <a:effectLst/>
                          <a:latin typeface="+mj-lt"/>
                        </a:rPr>
                        <a:t> and Acoustic and Phonological Measures (Oddity Group)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6647970"/>
                  </a:ext>
                </a:extLst>
              </a:tr>
              <a:tr h="27450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Duration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Gender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Roundedness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Phonological Length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41686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-0.038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7001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-0.815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0.498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48066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-0.646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-0.033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179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36" y="1076325"/>
            <a:ext cx="4533265" cy="399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07" y="1073924"/>
            <a:ext cx="4536130" cy="39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537" y="400050"/>
            <a:ext cx="96012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3-Dimensional Solutions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98457"/>
              </p:ext>
            </p:extLst>
          </p:nvPr>
        </p:nvGraphicFramePr>
        <p:xfrm>
          <a:off x="1366537" y="5169052"/>
          <a:ext cx="10130140" cy="134665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177246100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61704474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0660022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48576255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08933285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5624046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01088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598298858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780508291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977063407"/>
                    </a:ext>
                  </a:extLst>
                </a:gridCol>
              </a:tblGrid>
              <a:tr h="29527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Correlations between 3-D Coordinates</a:t>
                      </a:r>
                      <a:r>
                        <a:rPr lang="en-US" sz="1600" b="1" u="none" strike="noStrike" baseline="0" dirty="0">
                          <a:effectLst/>
                          <a:latin typeface="+mj-lt"/>
                        </a:rPr>
                        <a:t> and Acoustic and Phonological Measures (AXB Group)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6647970"/>
                  </a:ext>
                </a:extLst>
              </a:tr>
              <a:tr h="27450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Duration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Gender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Roundedness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Phonological Length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41686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-0.010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-0.085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-0.716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-0.652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-0.014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0.157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-0.021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0.976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0.061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7001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0.097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-0.808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0.501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0.472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-0.141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0.220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0.015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-0.277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0.291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48066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Dim3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0.004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0.344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0.165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-0.325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-0.536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0.076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0.000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0.034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-0.765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179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36" y="1076325"/>
            <a:ext cx="4517027" cy="3976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88" y="1071476"/>
            <a:ext cx="4521512" cy="39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9807"/>
            <a:ext cx="9601200" cy="841075"/>
          </a:xfrm>
        </p:spPr>
        <p:txBody>
          <a:bodyPr/>
          <a:lstStyle/>
          <a:p>
            <a:r>
              <a:rPr lang="en-US" dirty="0"/>
              <a:t>Results: Discrimination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67716" y="966421"/>
            <a:ext cx="4372052" cy="449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general, Oddity was a harder task, exhibiting more variation in scores</a:t>
            </a:r>
          </a:p>
          <a:p>
            <a:r>
              <a:rPr lang="en-US" dirty="0"/>
              <a:t>Still, AXB and Oddity results were quite comparable</a:t>
            </a:r>
          </a:p>
          <a:p>
            <a:pPr lvl="1"/>
            <a:r>
              <a:rPr lang="en-US" i="0" dirty="0"/>
              <a:t>High correlations</a:t>
            </a:r>
          </a:p>
          <a:p>
            <a:pPr lvl="2"/>
            <a:r>
              <a:rPr lang="en-US" dirty="0"/>
              <a:t>A</a:t>
            </a:r>
            <a:r>
              <a:rPr lang="en-US" i="0" dirty="0"/>
              <a:t>ccuracy rates (</a:t>
            </a:r>
            <a:r>
              <a:rPr lang="en-US" dirty="0"/>
              <a:t>r</a:t>
            </a:r>
            <a:r>
              <a:rPr lang="en-US" i="0" dirty="0"/>
              <a:t> = .974)</a:t>
            </a:r>
          </a:p>
          <a:p>
            <a:pPr lvl="2"/>
            <a:r>
              <a:rPr lang="en-US" i="1" dirty="0"/>
              <a:t>d’</a:t>
            </a:r>
            <a:r>
              <a:rPr lang="en-US" i="0" dirty="0"/>
              <a:t> (</a:t>
            </a:r>
            <a:r>
              <a:rPr lang="en-US" dirty="0"/>
              <a:t>r</a:t>
            </a:r>
            <a:r>
              <a:rPr lang="en-US" i="0" dirty="0"/>
              <a:t> = .979)</a:t>
            </a:r>
          </a:p>
          <a:p>
            <a:r>
              <a:rPr lang="en-US" dirty="0"/>
              <a:t>Contrasts with front-rounded vowels were the most difficult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66421"/>
            <a:ext cx="5644662" cy="5644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/>
          <a:lstStyle/>
          <a:p>
            <a:r>
              <a:rPr lang="en-US" dirty="0"/>
              <a:t>Comparisons for Oddity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40673" y="965408"/>
          <a:ext cx="9617927" cy="5647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3795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73795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973795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773762">
                  <a:extLst>
                    <a:ext uri="{9D8B030D-6E8A-4147-A177-3AD203B41FA5}">
                      <a16:colId xmlns:a16="http://schemas.microsoft.com/office/drawing/2014/main" val="987649476"/>
                    </a:ext>
                  </a:extLst>
                </a:gridCol>
                <a:gridCol w="773762">
                  <a:extLst>
                    <a:ext uri="{9D8B030D-6E8A-4147-A177-3AD203B41FA5}">
                      <a16:colId xmlns:a16="http://schemas.microsoft.com/office/drawing/2014/main" val="4064924886"/>
                    </a:ext>
                  </a:extLst>
                </a:gridCol>
                <a:gridCol w="773762">
                  <a:extLst>
                    <a:ext uri="{9D8B030D-6E8A-4147-A177-3AD203B41FA5}">
                      <a16:colId xmlns:a16="http://schemas.microsoft.com/office/drawing/2014/main" val="890704936"/>
                    </a:ext>
                  </a:extLst>
                </a:gridCol>
                <a:gridCol w="1093814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1093814">
                  <a:extLst>
                    <a:ext uri="{9D8B030D-6E8A-4147-A177-3AD203B41FA5}">
                      <a16:colId xmlns:a16="http://schemas.microsoft.com/office/drawing/2014/main" val="3590291120"/>
                    </a:ext>
                  </a:extLst>
                </a:gridCol>
                <a:gridCol w="1093814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  <a:gridCol w="1093814">
                  <a:extLst>
                    <a:ext uri="{9D8B030D-6E8A-4147-A177-3AD203B41FA5}">
                      <a16:colId xmlns:a16="http://schemas.microsoft.com/office/drawing/2014/main" val="2899376979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Discrimination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Perceptual Assimilation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Free Classification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Contrast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Oddity </a:t>
                      </a:r>
                      <a:r>
                        <a:rPr lang="en-US" sz="1200" b="1" i="1" u="none" strike="noStrike" dirty="0">
                          <a:effectLst/>
                        </a:rPr>
                        <a:t>d'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Oddity Accuracy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PA Types at 50% Cutoff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PA Types at 70% Cutoff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PA Types at 90% Cutoff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Levy Overlap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Goodness-Weighted Overlap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MDS Weighted Distances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Raw Overlap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~ 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0.771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~ 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0.634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0.409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~ 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0.939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 ~ 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0.756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 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0.765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0.231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3932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 ~ 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~ 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0.839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0.183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~ 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0.861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0.229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~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7687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~ 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5855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0805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Correlation with </a:t>
                      </a:r>
                      <a:r>
                        <a:rPr lang="en-US" sz="1200" b="1" i="1" u="none" strike="noStrike" dirty="0">
                          <a:effectLst/>
                        </a:rPr>
                        <a:t>d’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-0.829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991100" y="6043961"/>
            <a:ext cx="6642100" cy="547339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2897" y="1265294"/>
            <a:ext cx="2185639" cy="53479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4595" y="1265293"/>
            <a:ext cx="2308301" cy="53479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65837" y="1265295"/>
            <a:ext cx="2180063" cy="53479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2" y="168215"/>
            <a:ext cx="9601200" cy="694427"/>
          </a:xfrm>
        </p:spPr>
        <p:txBody>
          <a:bodyPr/>
          <a:lstStyle/>
          <a:p>
            <a:r>
              <a:rPr lang="en-US" dirty="0"/>
              <a:t>Comparisons for AXB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06145"/>
              </p:ext>
            </p:extLst>
          </p:nvPr>
        </p:nvGraphicFramePr>
        <p:xfrm>
          <a:off x="2163101" y="982661"/>
          <a:ext cx="9504290" cy="57156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0429">
                  <a:extLst>
                    <a:ext uri="{9D8B030D-6E8A-4147-A177-3AD203B41FA5}">
                      <a16:colId xmlns:a16="http://schemas.microsoft.com/office/drawing/2014/main" val="1171299861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2678886520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3394304368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987649476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4064924886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890704936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4197239299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3590291120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4164352872"/>
                    </a:ext>
                  </a:extLst>
                </a:gridCol>
                <a:gridCol w="950429">
                  <a:extLst>
                    <a:ext uri="{9D8B030D-6E8A-4147-A177-3AD203B41FA5}">
                      <a16:colId xmlns:a16="http://schemas.microsoft.com/office/drawing/2014/main" val="2899376979"/>
                    </a:ext>
                  </a:extLst>
                </a:gridCol>
              </a:tblGrid>
              <a:tr h="29404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Discrimination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Perceptual Assimilation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Free Classification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51552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Contrast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AXB 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AXB Accuracy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 Types at 50% Cutoff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 Types at 70% Cutoff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PA Types at 90% Cutoff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Levy Overlap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Goodness-Weighted Overlap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MDS Weighted Distances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Raw Overlap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58569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ø ~ ʏ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1.22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0.865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0.854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0.689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626633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y ~ ø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1.72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0.451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1.033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0.333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9848392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u ~ 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2.015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0.809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0.66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0.489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052861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2.333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0.321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0.276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0.536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0.478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4991224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ɪ ~ ɛ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2.346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0.887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0.281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0.444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8549526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ɪ ~ ʏ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2.889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0.953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8553646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u ~ 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2.899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0.948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0.226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1.184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0.272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910694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 ~ ɛ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2.93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0.269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1.45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0.186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996543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 ~ 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3.137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37687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 ~ 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0.983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2855855"/>
                  </a:ext>
                </a:extLst>
              </a:tr>
              <a:tr h="383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~ 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0.987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3.241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200805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Correlation with 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--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(.996)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0.439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0.339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0.550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-0.882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-0.897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0.760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-0.798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55619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93386" y="6129035"/>
            <a:ext cx="6674005" cy="56923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882" y="1828799"/>
            <a:ext cx="109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Most difficult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882" y="5711831"/>
            <a:ext cx="109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Easiest</a:t>
            </a:r>
          </a:p>
        </p:txBody>
      </p:sp>
      <p:sp>
        <p:nvSpPr>
          <p:cNvPr id="8" name="Down Arrow 7"/>
          <p:cNvSpPr/>
          <p:nvPr/>
        </p:nvSpPr>
        <p:spPr>
          <a:xfrm>
            <a:off x="1135056" y="2526514"/>
            <a:ext cx="447628" cy="3133933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1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9702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5113"/>
            <a:ext cx="9601200" cy="4654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Using perceptual assimilation category types was challenging for several reasons</a:t>
            </a:r>
          </a:p>
          <a:p>
            <a:pPr lvl="1" indent="-383540"/>
            <a:r>
              <a:rPr lang="en-US" sz="2200" i="0" dirty="0"/>
              <a:t>Arbitrary cutoffs changed the nature and rank order of discriminability predictions</a:t>
            </a:r>
          </a:p>
          <a:p>
            <a:pPr lvl="1" indent="-383540"/>
            <a:r>
              <a:rPr lang="en-US" sz="2200" i="0" dirty="0"/>
              <a:t>Several contrasts that differed in discriminability were categorized the same way, and vice versa</a:t>
            </a:r>
          </a:p>
          <a:p>
            <a:pPr marL="383540" indent="-383540"/>
            <a:r>
              <a:rPr lang="en-US" sz="2400" i="0" dirty="0"/>
              <a:t>Using overlap scores instead provided easily reproducible results</a:t>
            </a:r>
          </a:p>
          <a:p>
            <a:pPr lvl="1" indent="-383540"/>
            <a:r>
              <a:rPr lang="en-US" sz="2200" i="0" dirty="0"/>
              <a:t>Weighting overlap scores by goodness rating differences did not consistently increase predictive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9702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5763"/>
            <a:ext cx="9785307" cy="43381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400" dirty="0"/>
              <a:t>In our study, PA overlap scores predicted discriminability better than FC</a:t>
            </a:r>
            <a:endParaRPr lang="en-US" sz="2400" dirty="0">
              <a:solidFill>
                <a:srgbClr val="000000"/>
              </a:solidFill>
            </a:endParaRPr>
          </a:p>
          <a:p>
            <a:pPr lvl="1" indent="-383540"/>
            <a:r>
              <a:rPr lang="en-US" sz="2200" i="1" dirty="0"/>
              <a:t>Caveats</a:t>
            </a:r>
            <a:r>
              <a:rPr lang="en-US" sz="2200" dirty="0"/>
              <a:t>:</a:t>
            </a:r>
            <a:endParaRPr sz="2200" i="0" dirty="0">
              <a:solidFill>
                <a:srgbClr val="000000"/>
              </a:solidFill>
            </a:endParaRPr>
          </a:p>
          <a:p>
            <a:pPr lvl="2" indent="-383540"/>
            <a:r>
              <a:rPr lang="en-US" sz="2200" dirty="0"/>
              <a:t>PA results are based on 32 trials per subject per contrast </a:t>
            </a:r>
            <a:r>
              <a:rPr lang="en-US" sz="2200" i="0" dirty="0"/>
              <a:t>vs 12 for FC</a:t>
            </a:r>
            <a:endParaRPr sz="2200" i="0" dirty="0">
              <a:solidFill>
                <a:srgbClr val="000000"/>
              </a:solidFill>
            </a:endParaRPr>
          </a:p>
          <a:p>
            <a:pPr lvl="2" indent="-383540"/>
            <a:r>
              <a:rPr lang="en-US" sz="2200" dirty="0"/>
              <a:t>30 minutes for PA vs ~15 for FC</a:t>
            </a:r>
          </a:p>
          <a:p>
            <a:pPr lvl="2" indent="-383540"/>
            <a:r>
              <a:rPr lang="en-US" sz="2200" i="0" dirty="0"/>
              <a:t>With PA, need to impose labels and ensure subjects understand them</a:t>
            </a:r>
          </a:p>
          <a:p>
            <a:pPr lvl="2" indent="-383540"/>
            <a:r>
              <a:rPr lang="en-US" sz="2200" i="0" dirty="0"/>
              <a:t>For some </a:t>
            </a:r>
            <a:r>
              <a:rPr lang="en-US" sz="2200" dirty="0"/>
              <a:t>phonemes</a:t>
            </a:r>
            <a:r>
              <a:rPr lang="en-US" sz="2200" i="0" dirty="0"/>
              <a:t> (e.g. ʕ, </a:t>
            </a:r>
            <a:r>
              <a:rPr lang="en-US" sz="2200" dirty="0">
                <a:solidFill>
                  <a:schemeClr val="tx1"/>
                </a:solidFill>
              </a:rPr>
              <a:t>ʔ</a:t>
            </a:r>
            <a:r>
              <a:rPr lang="en-US" sz="2200" dirty="0"/>
              <a:t>)</a:t>
            </a:r>
            <a:r>
              <a:rPr lang="en-US" sz="2200" i="0" dirty="0"/>
              <a:t> or contrasts (e.g. phonemic length</a:t>
            </a:r>
            <a:r>
              <a:rPr lang="en-US" sz="2200" dirty="0"/>
              <a:t>, tone),</a:t>
            </a:r>
            <a:r>
              <a:rPr lang="en-US" sz="2200" i="0" dirty="0"/>
              <a:t> </a:t>
            </a:r>
            <a:r>
              <a:rPr lang="en-US" sz="2200" dirty="0"/>
              <a:t>or for non-alphabetic writing systems, PA</a:t>
            </a:r>
            <a:r>
              <a:rPr lang="en-US" sz="2200" i="0" dirty="0"/>
              <a:t> might not </a:t>
            </a:r>
            <a:r>
              <a:rPr lang="en-US" sz="2200" dirty="0"/>
              <a:t>be doable</a:t>
            </a:r>
            <a:endParaRPr lang="en-US" sz="2200" i="0" dirty="0"/>
          </a:p>
          <a:p>
            <a:pPr lvl="2" indent="-383540"/>
            <a:endParaRPr lang="en-US" sz="2200" dirty="0"/>
          </a:p>
          <a:p>
            <a:pPr marL="383540" indent="-383540"/>
            <a:r>
              <a:rPr lang="en-US" sz="2400" dirty="0"/>
              <a:t>Separately, if we use overlap scores (goodness-weighted or unweighted), we are essentially using a PA task to obtain similarity judgments</a:t>
            </a:r>
            <a:endParaRPr lang="en-US" sz="2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657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2369"/>
            <a:ext cx="9601200" cy="4887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FC predicted discriminability slightly less well than PA overlap scores, but it had several advantages</a:t>
            </a:r>
          </a:p>
          <a:p>
            <a:pPr lvl="1" indent="-383540"/>
            <a:r>
              <a:rPr lang="en-US" sz="2200" i="0" dirty="0"/>
              <a:t>MDS output provided data on which dimensions stimuli differed perceptually</a:t>
            </a:r>
          </a:p>
          <a:p>
            <a:pPr lvl="1" indent="-383540"/>
            <a:r>
              <a:rPr lang="en-US" sz="2200" i="0" dirty="0"/>
              <a:t>No category labels or metalanguage</a:t>
            </a:r>
          </a:p>
          <a:p>
            <a:pPr indent="-383540"/>
            <a:r>
              <a:rPr lang="en-US" sz="2400" i="0" dirty="0"/>
              <a:t>However, FC tended to overpredict difficulty for vowels that are similar, yet discriminable (e.g. /</a:t>
            </a:r>
            <a:r>
              <a:rPr lang="en-US" sz="2400" i="0" dirty="0" err="1"/>
              <a:t>i</a:t>
            </a:r>
            <a:r>
              <a:rPr lang="en-US" sz="2400" i="0" dirty="0"/>
              <a:t>/~/e/)</a:t>
            </a:r>
          </a:p>
          <a:p>
            <a:pPr lvl="1" indent="-383540"/>
            <a:r>
              <a:rPr lang="en-US" sz="2200" i="0" dirty="0"/>
              <a:t>Other perceptual similarity tasks such as a simple perceptual similarity judgment task could address this concern, but would be limited to fewer target phonemes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 dirty="0"/>
              <a:t>Perceptual Assimilation (PA)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371600" y="1806254"/>
            <a:ext cx="9601200" cy="46707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Non-native sounds categorized as L1 sounds and rated as good/bad exemplar</a:t>
            </a:r>
          </a:p>
          <a:p>
            <a:pPr marL="383540" indent="-383540"/>
            <a:r>
              <a:rPr lang="en-US" sz="2800" dirty="0"/>
              <a:t>Results typically reported as categorization types: 	</a:t>
            </a: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(Best, 1995; Best &amp; Tyler, 2007)</a:t>
            </a:r>
            <a:endParaRPr lang="en-US" sz="2800" dirty="0">
              <a:solidFill>
                <a:srgbClr val="191B0E"/>
              </a:solidFill>
            </a:endParaRPr>
          </a:p>
          <a:p>
            <a:pPr marL="400050" indent="-40005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1" indent="-383540">
              <a:buChar char="•"/>
            </a:pPr>
            <a:r>
              <a:rPr lang="en-US" sz="2400" dirty="0"/>
              <a:t>Two-category assimilation (2C)</a:t>
            </a:r>
            <a:endParaRPr lang="en-US" sz="2400" i="0" dirty="0">
              <a:solidFill>
                <a:schemeClr val="tx1"/>
              </a:solidFill>
            </a:endParaRPr>
          </a:p>
          <a:p>
            <a:pPr lvl="1" indent="-383540">
              <a:buChar char="•"/>
            </a:pPr>
            <a:r>
              <a:rPr lang="en-US" sz="2400" dirty="0"/>
              <a:t>Category-goodness difference (CG)</a:t>
            </a:r>
            <a:endParaRPr lang="en-US" sz="2400" i="0" dirty="0">
              <a:solidFill>
                <a:schemeClr val="tx1"/>
              </a:solidFill>
            </a:endParaRPr>
          </a:p>
          <a:p>
            <a:pPr lvl="1" indent="-383540">
              <a:buChar char="•"/>
            </a:pPr>
            <a:r>
              <a:rPr lang="en-US" sz="2400" dirty="0"/>
              <a:t>Single-category assimilation (SC)</a:t>
            </a:r>
            <a:endParaRPr lang="en-US" sz="2400" i="0" dirty="0">
              <a:solidFill>
                <a:schemeClr val="tx1"/>
              </a:solidFill>
            </a:endParaRPr>
          </a:p>
          <a:p>
            <a:pPr lvl="1" indent="-383540">
              <a:buChar char="•"/>
            </a:pPr>
            <a:r>
              <a:rPr lang="en-US" sz="2400" dirty="0"/>
              <a:t>Both uncategorized (UC-UC) </a:t>
            </a:r>
          </a:p>
          <a:p>
            <a:pPr lvl="1" indent="-383540">
              <a:buChar char="•"/>
            </a:pPr>
            <a:r>
              <a:rPr lang="en-US" sz="2400" dirty="0"/>
              <a:t>Uncategorized versus categorized (C-UC)</a:t>
            </a:r>
            <a:endParaRPr lang="en-US" sz="2400" i="0" dirty="0">
              <a:solidFill>
                <a:schemeClr val="tx1"/>
              </a:solidFill>
            </a:endParaRPr>
          </a:p>
          <a:p>
            <a:pPr lvl="1" indent="-383540">
              <a:buChar char="•"/>
            </a:pPr>
            <a:r>
              <a:rPr lang="en-US" sz="2400" dirty="0" err="1"/>
              <a:t>Nonassimilable</a:t>
            </a:r>
            <a:r>
              <a:rPr lang="en-US" sz="2400" dirty="0"/>
              <a:t> (NA)</a:t>
            </a:r>
            <a:endParaRPr sz="2400" dirty="0">
              <a:solidFill>
                <a:schemeClr val="tx1"/>
              </a:solidFill>
            </a:endParaRPr>
          </a:p>
          <a:p>
            <a:pPr marL="383540" indent="-383540">
              <a:buChar char="•"/>
            </a:pPr>
            <a:endParaRPr lang="en-US" sz="2800" i="0" dirty="0">
              <a:solidFill>
                <a:srgbClr val="191B0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90FBC-D4F2-4535-BABF-54269603206B}"/>
              </a:ext>
            </a:extLst>
          </p:cNvPr>
          <p:cNvSpPr/>
          <p:nvPr/>
        </p:nvSpPr>
        <p:spPr>
          <a:xfrm>
            <a:off x="5937736" y="5063707"/>
            <a:ext cx="4271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Faris</a:t>
            </a:r>
            <a:r>
              <a:rPr lang="en-US" dirty="0"/>
              <a:t>, Best, &amp; Tyler, 2016 - subcategories)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734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4128"/>
            <a:ext cx="9601200" cy="4323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By using these new tasks and/or the revised analytic methods, researchers can provide:</a:t>
            </a:r>
          </a:p>
          <a:p>
            <a:pPr lvl="1" indent="-383540"/>
            <a:r>
              <a:rPr lang="en-US" sz="2400" i="0" dirty="0"/>
              <a:t>More systematic predictions for which sounds beginning L2 learners will struggle with</a:t>
            </a:r>
            <a:endParaRPr sz="2400" i="0" dirty="0">
              <a:solidFill>
                <a:schemeClr val="tx1"/>
              </a:solidFill>
            </a:endParaRPr>
          </a:p>
          <a:p>
            <a:pPr lvl="1" indent="-383540"/>
            <a:r>
              <a:rPr lang="en-US" sz="2400" i="0" dirty="0"/>
              <a:t>Using MDS can even help deduce which</a:t>
            </a:r>
            <a:r>
              <a:rPr lang="en-US" sz="2400" i="0" dirty="0">
                <a:solidFill>
                  <a:srgbClr val="191B0E"/>
                </a:solidFill>
              </a:rPr>
              <a:t> cues are or are not being relied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10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Questions?  Comments?</a:t>
            </a:r>
          </a:p>
          <a:p>
            <a:r>
              <a:rPr lang="en-US" sz="2800" dirty="0"/>
              <a:t>Contact info:</a:t>
            </a:r>
          </a:p>
          <a:p>
            <a:pPr lvl="1"/>
            <a:r>
              <a:rPr lang="en-US" sz="2400" i="0" dirty="0"/>
              <a:t>Danielle </a:t>
            </a:r>
            <a:r>
              <a:rPr lang="en-US" sz="2400" i="0" dirty="0" err="1"/>
              <a:t>Daidone</a:t>
            </a:r>
            <a:r>
              <a:rPr lang="en-US" sz="2400" i="0" dirty="0"/>
              <a:t> </a:t>
            </a:r>
            <a:r>
              <a:rPr lang="en-US" sz="2400" dirty="0"/>
              <a:t>ddaidone@indiana.edu</a:t>
            </a:r>
          </a:p>
          <a:p>
            <a:pPr lvl="1"/>
            <a:r>
              <a:rPr lang="en-US" sz="2400" i="0" dirty="0"/>
              <a:t>Ryan Lidster </a:t>
            </a:r>
            <a:r>
              <a:rPr lang="en-US" sz="2400" dirty="0"/>
              <a:t>rflidste@umail.iu.edu</a:t>
            </a:r>
          </a:p>
          <a:p>
            <a:pPr lvl="1"/>
            <a:r>
              <a:rPr lang="en-US" sz="2400" i="0" dirty="0"/>
              <a:t>Franziska Kruger</a:t>
            </a:r>
            <a:r>
              <a:rPr lang="en-US" sz="2400" dirty="0"/>
              <a:t> fkruger@indiana.edu</a:t>
            </a:r>
          </a:p>
          <a:p>
            <a:pPr lvl="1"/>
            <a:r>
              <a:rPr lang="en-US" sz="2400" i="0" dirty="0"/>
              <a:t>Meg </a:t>
            </a:r>
            <a:r>
              <a:rPr lang="en-US" sz="2400" i="0" dirty="0" err="1"/>
              <a:t>Cychosz</a:t>
            </a:r>
            <a:r>
              <a:rPr lang="en-US" sz="2400" i="0" dirty="0"/>
              <a:t> </a:t>
            </a:r>
            <a:r>
              <a:rPr lang="en-US" sz="2400" dirty="0"/>
              <a:t>mychosz@berkeley.edu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2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0"/>
            <a:ext cx="9601200" cy="14859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863600"/>
            <a:ext cx="11446933" cy="5994400"/>
          </a:xfrm>
        </p:spPr>
        <p:txBody>
          <a:bodyPr>
            <a:normAutofit fontScale="77500" lnSpcReduction="20000"/>
          </a:bodyPr>
          <a:lstStyle/>
          <a:p>
            <a:pPr marL="0" indent="-230188">
              <a:buNone/>
            </a:pPr>
            <a:r>
              <a:rPr lang="en-US" dirty="0"/>
              <a:t>Best, C.T (1995). A direct realist perspective on cross-language speech perception. In W. Strange &amp; J. Jenkins (eds.), </a:t>
            </a:r>
            <a:r>
              <a:rPr lang="en-US" i="1" dirty="0"/>
              <a:t>Speech perception and linguistic experience: Issues in cross-language research</a:t>
            </a:r>
            <a:r>
              <a:rPr lang="en-US" dirty="0"/>
              <a:t> (pp. 171-204). Timonium, MD: York Press. </a:t>
            </a:r>
          </a:p>
          <a:p>
            <a:pPr marL="0" indent="-230188">
              <a:buNone/>
            </a:pPr>
            <a:r>
              <a:rPr lang="en-US" dirty="0"/>
              <a:t>Best, C., &amp; Tyler, M. (2007). Nonnative and second-language speech perception: Commonalities and complementarities. In O.-S. Bohn &amp; M. Munro (Eds.), </a:t>
            </a:r>
            <a:r>
              <a:rPr lang="en-US" i="1" dirty="0"/>
              <a:t>Language experience in second language speech learning: In honor of James Emil </a:t>
            </a:r>
            <a:r>
              <a:rPr lang="en-US" i="1" dirty="0" err="1"/>
              <a:t>Flege</a:t>
            </a:r>
            <a:r>
              <a:rPr lang="en-US" dirty="0"/>
              <a:t> (pp. 13-34). Philadelphia, PA: John Benjamins.</a:t>
            </a:r>
          </a:p>
          <a:p>
            <a:pPr marL="0" indent="-230188">
              <a:buNone/>
            </a:pPr>
            <a:r>
              <a:rPr lang="en-US" dirty="0" err="1"/>
              <a:t>Daidone</a:t>
            </a:r>
            <a:r>
              <a:rPr lang="en-US" dirty="0"/>
              <a:t>, D., Kruger, F., &amp; Lidster, R. (2015). Perceptual assimilation and free classification of German vowels by American English listeners. In The Scottish Consortium for </a:t>
            </a:r>
            <a:r>
              <a:rPr lang="en-US" dirty="0" err="1"/>
              <a:t>ICPhS</a:t>
            </a:r>
            <a:r>
              <a:rPr lang="en-US" dirty="0"/>
              <a:t> 2015 (Eds.), </a:t>
            </a:r>
            <a:r>
              <a:rPr lang="en-US" i="1" dirty="0"/>
              <a:t>Proceedings of the 18</a:t>
            </a:r>
            <a:r>
              <a:rPr lang="en-US" i="1" baseline="30000" dirty="0"/>
              <a:t>th</a:t>
            </a:r>
            <a:r>
              <a:rPr lang="en-US" i="1" dirty="0"/>
              <a:t> International Congress of Phonetic Sciences. </a:t>
            </a:r>
            <a:r>
              <a:rPr lang="en-US" dirty="0"/>
              <a:t>Glasgow, UK: Glasgow University.  </a:t>
            </a:r>
          </a:p>
          <a:p>
            <a:pPr marL="0" indent="-230188">
              <a:buNone/>
            </a:pPr>
            <a:r>
              <a:rPr lang="en-US" dirty="0" err="1"/>
              <a:t>Escudero</a:t>
            </a:r>
            <a:r>
              <a:rPr lang="en-US" dirty="0"/>
              <a:t>, P. (2005). </a:t>
            </a:r>
            <a:r>
              <a:rPr lang="en-US" i="1" dirty="0"/>
              <a:t>Linguistic perception and second-language acquisition: Explaining the attainment of optimal phonological categorization </a:t>
            </a:r>
            <a:r>
              <a:rPr lang="en-US" dirty="0"/>
              <a:t>(Unpublished doctoral dissertation)</a:t>
            </a:r>
            <a:r>
              <a:rPr lang="en-US" i="1" dirty="0"/>
              <a:t>. </a:t>
            </a:r>
            <a:r>
              <a:rPr lang="en-US" dirty="0"/>
              <a:t>Utrecht University, The Netherlands. </a:t>
            </a:r>
          </a:p>
          <a:p>
            <a:pPr marL="0" indent="-230188">
              <a:buNone/>
            </a:pPr>
            <a:r>
              <a:rPr lang="en-US" dirty="0" err="1"/>
              <a:t>Faris</a:t>
            </a:r>
            <a:r>
              <a:rPr lang="en-US" dirty="0"/>
              <a:t>, M. M., Best, C. T., &amp; Tyler, M. D. (2016). An examination of the different ways that non-native phones may be perceptually assimilated as uncategorized.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139</a:t>
            </a:r>
            <a:r>
              <a:rPr lang="en-US" dirty="0"/>
              <a:t>(1), EL1-EL5.</a:t>
            </a:r>
          </a:p>
          <a:p>
            <a:pPr marL="0" indent="-230188">
              <a:buNone/>
            </a:pPr>
            <a:r>
              <a:rPr lang="en-US" dirty="0" err="1"/>
              <a:t>Flege</a:t>
            </a:r>
            <a:r>
              <a:rPr lang="en-US" dirty="0"/>
              <a:t>, J. E. (1995). Second language speech learning: Theory, findings, and problems. In W. Strange (Ed.), </a:t>
            </a:r>
            <a:r>
              <a:rPr lang="en-US" i="1" dirty="0"/>
              <a:t>Speech perception and linguistic experience: Issues in cross-language research</a:t>
            </a:r>
            <a:r>
              <a:rPr lang="en-US" dirty="0"/>
              <a:t> (pp. 233-277). Timonium, MD: York Press.</a:t>
            </a:r>
          </a:p>
          <a:p>
            <a:pPr marL="0" indent="-230188">
              <a:buNone/>
            </a:pPr>
            <a:r>
              <a:rPr lang="en-US" dirty="0" err="1"/>
              <a:t>Flege</a:t>
            </a:r>
            <a:r>
              <a:rPr lang="en-US" dirty="0"/>
              <a:t>, J. E., Munro, M. J., &amp; Fox, R. A. (1994). Auditory and categorical effects on cross‐language vowel perception.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95</a:t>
            </a:r>
            <a:r>
              <a:rPr lang="en-US" dirty="0"/>
              <a:t>(6), 3623-3641.</a:t>
            </a:r>
          </a:p>
          <a:p>
            <a:pPr marL="0" indent="-230188">
              <a:buNone/>
            </a:pPr>
            <a:r>
              <a:rPr lang="en-US" dirty="0" err="1"/>
              <a:t>Harnsberger</a:t>
            </a:r>
            <a:r>
              <a:rPr lang="en-US" dirty="0"/>
              <a:t>, J. D. (2001). On the relationship between identification and discrimination of non-native nasal consonants.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110</a:t>
            </a:r>
            <a:r>
              <a:rPr lang="en-US" dirty="0"/>
              <a:t>(1), 489-503.</a:t>
            </a:r>
          </a:p>
          <a:p>
            <a:pPr marL="0" indent="-230188">
              <a:buNone/>
            </a:pPr>
            <a:r>
              <a:rPr lang="en-US" dirty="0"/>
              <a:t>Iverson, P., </a:t>
            </a:r>
            <a:r>
              <a:rPr lang="en-US" dirty="0" err="1"/>
              <a:t>Kuhl</a:t>
            </a:r>
            <a:r>
              <a:rPr lang="en-US" dirty="0"/>
              <a:t>, P. K., </a:t>
            </a:r>
            <a:r>
              <a:rPr lang="en-US" dirty="0" err="1"/>
              <a:t>Akahane</a:t>
            </a:r>
            <a:r>
              <a:rPr lang="en-US" dirty="0"/>
              <a:t>-Yamada, R., </a:t>
            </a:r>
            <a:r>
              <a:rPr lang="en-US" dirty="0" err="1"/>
              <a:t>Diesch</a:t>
            </a:r>
            <a:r>
              <a:rPr lang="en-US" dirty="0"/>
              <a:t>, E., </a:t>
            </a:r>
            <a:r>
              <a:rPr lang="en-US" dirty="0" err="1"/>
              <a:t>Tohkura</a:t>
            </a:r>
            <a:r>
              <a:rPr lang="en-US" dirty="0"/>
              <a:t>, Y. I., </a:t>
            </a:r>
            <a:r>
              <a:rPr lang="en-US" dirty="0" err="1"/>
              <a:t>Kettermann</a:t>
            </a:r>
            <a:r>
              <a:rPr lang="en-US" dirty="0"/>
              <a:t>, A., &amp; Siebert, C. (2003). A perceptual interference account of acquisition difficulties for non-native phonemes. </a:t>
            </a:r>
            <a:r>
              <a:rPr lang="en-US" i="1" dirty="0"/>
              <a:t>Cognition</a:t>
            </a:r>
            <a:r>
              <a:rPr lang="en-US" dirty="0"/>
              <a:t>, </a:t>
            </a:r>
            <a:r>
              <a:rPr lang="en-US" i="1" dirty="0"/>
              <a:t>87</a:t>
            </a:r>
            <a:r>
              <a:rPr lang="en-US" dirty="0"/>
              <a:t>(1), B47-B57.</a:t>
            </a:r>
          </a:p>
          <a:p>
            <a:pPr marL="0" indent="-230188">
              <a:buNone/>
            </a:pPr>
            <a:r>
              <a:rPr lang="en-US" dirty="0"/>
              <a:t>Levy, E. S. (2009). On the assimilation-discrimination relationship in American English adults’ French vowel learning. </a:t>
            </a:r>
            <a:r>
              <a:rPr lang="en-US" i="1" dirty="0"/>
              <a:t>The Journal of the Acoustical Society of America</a:t>
            </a:r>
            <a:r>
              <a:rPr lang="en-US" dirty="0"/>
              <a:t>, </a:t>
            </a:r>
            <a:r>
              <a:rPr lang="en-US" i="1" dirty="0"/>
              <a:t>126</a:t>
            </a:r>
            <a:r>
              <a:rPr lang="en-US" dirty="0"/>
              <a:t>(5), 2670-2682.</a:t>
            </a:r>
          </a:p>
          <a:p>
            <a:pPr marL="0" indent="-230188">
              <a:buNone/>
            </a:pPr>
            <a:r>
              <a:rPr lang="en-US" dirty="0"/>
              <a:t>Tyler, M. D., Best, C. T., Faber, A., &amp; Levitt, A. G. (2014). Perceptual assimilation and discrimination of non-native vowel contrasts. </a:t>
            </a:r>
            <a:r>
              <a:rPr lang="en-US" i="1" dirty="0" err="1"/>
              <a:t>Phonetica</a:t>
            </a:r>
            <a:r>
              <a:rPr lang="en-US" dirty="0"/>
              <a:t>, </a:t>
            </a:r>
            <a:r>
              <a:rPr lang="en-US" i="1" dirty="0"/>
              <a:t>71</a:t>
            </a:r>
            <a:r>
              <a:rPr lang="en-US" dirty="0"/>
              <a:t>(1), 4-21.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0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1371600" y="685800"/>
            <a:ext cx="10072975" cy="1485900"/>
          </a:xfrm>
        </p:spPr>
        <p:txBody>
          <a:bodyPr>
            <a:normAutofit/>
          </a:bodyPr>
          <a:lstStyle/>
          <a:p>
            <a:r>
              <a:rPr lang="en-US" sz="4000" dirty="0"/>
              <a:t>Limitations of Perceptual Assimilation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371600" y="1507068"/>
            <a:ext cx="9601200" cy="513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i="0" dirty="0">
                <a:solidFill>
                  <a:srgbClr val="000000"/>
                </a:solidFill>
              </a:rPr>
              <a:t>Cutoff </a:t>
            </a:r>
            <a:r>
              <a:rPr lang="en-US" sz="2800" dirty="0">
                <a:solidFill>
                  <a:srgbClr val="000000"/>
                </a:solidFill>
              </a:rPr>
              <a:t>thresholds for "categorized" differ: </a:t>
            </a:r>
            <a:endParaRPr lang="en-US" sz="2800" dirty="0">
              <a:solidFill>
                <a:srgbClr val="191B0E"/>
              </a:solidFill>
            </a:endParaRPr>
          </a:p>
          <a:p>
            <a:pPr lvl="1" indent="-383540"/>
            <a:r>
              <a:rPr lang="en-US" sz="2400" i="0" dirty="0">
                <a:solidFill>
                  <a:srgbClr val="000000"/>
                </a:solidFill>
              </a:rPr>
              <a:t>50%, 70%, 90%</a:t>
            </a:r>
            <a:r>
              <a:rPr lang="en-US" sz="1600" i="0" dirty="0">
                <a:solidFill>
                  <a:srgbClr val="000000"/>
                </a:solidFill>
              </a:rPr>
              <a:t> </a:t>
            </a:r>
            <a:r>
              <a:rPr lang="en-US" sz="1800" i="0" dirty="0">
                <a:solidFill>
                  <a:srgbClr val="000000"/>
                </a:solidFill>
              </a:rPr>
              <a:t>(</a:t>
            </a:r>
            <a:r>
              <a:rPr lang="en-US" sz="1800" i="0" dirty="0" err="1">
                <a:solidFill>
                  <a:srgbClr val="000000"/>
                </a:solidFill>
              </a:rPr>
              <a:t>Faris</a:t>
            </a:r>
            <a:r>
              <a:rPr lang="en-US" sz="1800" i="0" dirty="0">
                <a:solidFill>
                  <a:srgbClr val="000000"/>
                </a:solidFill>
              </a:rPr>
              <a:t> et al., 2016, Tyler et al., 2014, </a:t>
            </a:r>
            <a:r>
              <a:rPr lang="en-US" sz="1800" i="0" dirty="0" err="1">
                <a:solidFill>
                  <a:srgbClr val="000000"/>
                </a:solidFill>
              </a:rPr>
              <a:t>Harnsberger</a:t>
            </a:r>
            <a:r>
              <a:rPr lang="en-US" sz="1800" i="0" dirty="0">
                <a:solidFill>
                  <a:srgbClr val="000000"/>
                </a:solidFill>
              </a:rPr>
              <a:t>, 2001)</a:t>
            </a:r>
            <a:endParaRPr lang="en-US" sz="1800" i="0" dirty="0"/>
          </a:p>
          <a:p>
            <a:pPr lvl="1" indent="-383540"/>
            <a:endParaRPr lang="en-US" sz="1800" i="0" dirty="0">
              <a:solidFill>
                <a:schemeClr val="tx1"/>
              </a:solidFill>
            </a:endParaRPr>
          </a:p>
          <a:p>
            <a:pPr marL="383540" indent="-383540"/>
            <a:r>
              <a:rPr lang="en-US" sz="2800" dirty="0">
                <a:solidFill>
                  <a:srgbClr val="000000"/>
                </a:solidFill>
              </a:rPr>
              <a:t>Relative difficulty of different categorization types is hard to predict </a:t>
            </a:r>
            <a:r>
              <a:rPr lang="en-US" sz="1800" dirty="0">
                <a:solidFill>
                  <a:srgbClr val="000000"/>
                </a:solidFill>
              </a:rPr>
              <a:t>(Best, 1995)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lvl="1" indent="-383540"/>
            <a:r>
              <a:rPr lang="en-US" sz="2400" i="0" dirty="0">
                <a:solidFill>
                  <a:srgbClr val="000000"/>
                </a:solidFill>
              </a:rPr>
              <a:t>Uncategorized-Categorized: “very good”</a:t>
            </a:r>
          </a:p>
          <a:p>
            <a:pPr lvl="1" indent="-383540"/>
            <a:r>
              <a:rPr lang="en-US" sz="2400" i="0" dirty="0">
                <a:solidFill>
                  <a:srgbClr val="000000"/>
                </a:solidFill>
              </a:rPr>
              <a:t>Category-goodness: “moderate to very good”</a:t>
            </a:r>
          </a:p>
          <a:p>
            <a:pPr lvl="1" indent="-383540"/>
            <a:r>
              <a:rPr lang="en-US" sz="2400" i="0" dirty="0" err="1">
                <a:solidFill>
                  <a:srgbClr val="000000"/>
                </a:solidFill>
              </a:rPr>
              <a:t>Nonassimilable</a:t>
            </a:r>
            <a:r>
              <a:rPr lang="en-US" sz="2400" i="0" dirty="0">
                <a:solidFill>
                  <a:srgbClr val="000000"/>
                </a:solidFill>
              </a:rPr>
              <a:t>: “good to very good” </a:t>
            </a:r>
            <a:endParaRPr lang="en-US" sz="1800" i="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83540" indent="-383540"/>
            <a:endParaRPr lang="en-US" sz="2400" i="0" dirty="0"/>
          </a:p>
          <a:p>
            <a:pPr lvl="1" indent="-383540"/>
            <a:endParaRPr lang="en-US" sz="2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Analysis: Overlap Scores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800" dirty="0"/>
              <a:t>Overlap scores compare non-native sounds to each other </a:t>
            </a:r>
            <a:r>
              <a:rPr lang="en-US" sz="1800" dirty="0"/>
              <a:t>(Levy, 2009)</a:t>
            </a:r>
            <a:r>
              <a:rPr lang="en-US" sz="2800" dirty="0"/>
              <a:t>: </a:t>
            </a:r>
          </a:p>
          <a:p>
            <a:pPr marL="913892" lvl="1" indent="-383540"/>
            <a:r>
              <a:rPr lang="en-US" sz="2800" i="0" dirty="0"/>
              <a:t>How often two non-native phonemes are categorized as the same native categories</a:t>
            </a:r>
            <a:endParaRPr lang="en-US" sz="2800" i="0" dirty="0">
              <a:solidFill>
                <a:srgbClr val="000000"/>
              </a:solidFill>
            </a:endParaRPr>
          </a:p>
          <a:p>
            <a:pPr lvl="1" indent="-383540"/>
            <a:r>
              <a:rPr lang="en-US" sz="2800" i="0" dirty="0"/>
              <a:t>The greater the overlap, the more difficult the contrast </a:t>
            </a:r>
          </a:p>
          <a:p>
            <a:pPr lvl="1" indent="-383540"/>
            <a:r>
              <a:rPr lang="en-US" sz="2800" i="0" dirty="0">
                <a:solidFill>
                  <a:srgbClr val="191B0E"/>
                </a:solidFill>
              </a:rPr>
              <a:t>Does not take goodness ratings into account</a:t>
            </a:r>
            <a:endParaRPr sz="2800" i="0" dirty="0">
              <a:solidFill>
                <a:srgbClr val="000000"/>
              </a:solidFill>
            </a:endParaRPr>
          </a:p>
          <a:p>
            <a:pPr marL="383540" indent="-383540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Judgment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8350"/>
            <a:ext cx="9601200" cy="41679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/>
            <a:r>
              <a:rPr lang="en-US" sz="3000" dirty="0"/>
              <a:t>Listeners hear pairs of sounds, decide on Likert scale how (dis)similar sounds are to each other</a:t>
            </a:r>
          </a:p>
          <a:p>
            <a:pPr marL="383540" indent="-383540"/>
            <a:endParaRPr lang="en-US" sz="2800" dirty="0">
              <a:solidFill>
                <a:srgbClr val="000000"/>
              </a:solidFill>
            </a:endParaRPr>
          </a:p>
          <a:p>
            <a:pPr marL="383540" indent="-383540"/>
            <a:r>
              <a:rPr lang="en-US" sz="3000" dirty="0">
                <a:solidFill>
                  <a:srgbClr val="000000"/>
                </a:solidFill>
              </a:rPr>
              <a:t>Generally analyzed as average (dis)similarity ratings</a:t>
            </a:r>
          </a:p>
          <a:p>
            <a:pPr lvl="1" indent="-383540"/>
            <a:r>
              <a:rPr lang="en-US" sz="2600" i="0" dirty="0">
                <a:solidFill>
                  <a:srgbClr val="000000"/>
                </a:solidFill>
              </a:rPr>
              <a:t>Sounds rated more similar, predicted to be less discriminable </a:t>
            </a:r>
            <a:r>
              <a:rPr lang="en-US" sz="1900" i="0" dirty="0">
                <a:solidFill>
                  <a:srgbClr val="000000"/>
                </a:solidFill>
              </a:rPr>
              <a:t>(Flege, Munro, &amp; Fox, 1994; Iverson et al., 2003)</a:t>
            </a:r>
            <a:endParaRPr sz="1900" i="0" dirty="0">
              <a:solidFill>
                <a:srgbClr val="000000"/>
              </a:solidFill>
            </a:endParaRPr>
          </a:p>
          <a:p>
            <a:pPr lvl="1" indent="-383540"/>
            <a:endParaRPr lang="en-US" sz="1800" i="0" dirty="0">
              <a:solidFill>
                <a:srgbClr val="000000"/>
              </a:solidFill>
            </a:endParaRPr>
          </a:p>
          <a:p>
            <a:pPr marL="383540" indent="-383540"/>
            <a:r>
              <a:rPr lang="en-US" sz="3000" dirty="0">
                <a:solidFill>
                  <a:srgbClr val="000000"/>
                </a:solidFill>
                <a:latin typeface="+mj-lt"/>
              </a:rPr>
              <a:t>However, the number of trials increases rapidly with the number of contrasts investigated</a:t>
            </a:r>
          </a:p>
          <a:p>
            <a:pPr lvl="1" indent="-383540"/>
            <a:r>
              <a:rPr lang="en-US" sz="2600" i="0" dirty="0">
                <a:solidFill>
                  <a:srgbClr val="000000"/>
                </a:solidFill>
              </a:rPr>
              <a:t>14 German vowels = 105 trials per pairing</a:t>
            </a:r>
          </a:p>
          <a:p>
            <a:pPr marL="383540" indent="-38354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Classification (FC)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49747"/>
            <a:ext cx="9601200" cy="4151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Participants</a:t>
            </a:r>
            <a:r>
              <a:rPr lang="en-US" sz="2800" i="0" dirty="0"/>
              <a:t> are presented with all non-native stimuli </a:t>
            </a:r>
            <a:r>
              <a:rPr lang="en-US" sz="2800" dirty="0"/>
              <a:t>together, and </a:t>
            </a:r>
            <a:r>
              <a:rPr lang="en-US" sz="2800" i="0" dirty="0"/>
              <a:t>make groups of sounds they think sound similar to each other </a:t>
            </a:r>
          </a:p>
          <a:p>
            <a:pPr marL="383540" indent="-383540"/>
            <a:endParaRPr lang="en-US" sz="2800" dirty="0"/>
          </a:p>
          <a:p>
            <a:pPr marL="383540" indent="-383540"/>
            <a:r>
              <a:rPr lang="en-US" sz="2800" dirty="0"/>
              <a:t>Traditionally</a:t>
            </a:r>
            <a:r>
              <a:rPr lang="en-US" sz="2800" i="0" dirty="0"/>
              <a:t> analyzed using Multidimensional Scaling (MDS) to yield perceptual “distances” between stimuli</a:t>
            </a:r>
          </a:p>
          <a:p>
            <a:pPr marL="0" indent="0">
              <a:buNone/>
            </a:pPr>
            <a:endParaRPr lang="en-US" sz="2800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4966"/>
          </a:xfrm>
          <a:noFill/>
        </p:spPr>
        <p:txBody>
          <a:bodyPr/>
          <a:lstStyle/>
          <a:p>
            <a:r>
              <a:rPr lang="en-US" dirty="0"/>
              <a:t>The Current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5475"/>
            <a:ext cx="9842840" cy="48604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800" dirty="0"/>
              <a:t>Perceptual Assimilation (PA) task results have rarely been compared against discrimination performance</a:t>
            </a:r>
          </a:p>
          <a:p>
            <a:pPr lvl="1" indent="-383540"/>
            <a:r>
              <a:rPr lang="en-US" sz="2800" i="0" dirty="0"/>
              <a:t> </a:t>
            </a:r>
            <a:r>
              <a:rPr lang="en-US" sz="2400" i="0" dirty="0"/>
              <a:t>Mixed results</a:t>
            </a:r>
            <a:r>
              <a:rPr lang="en-US" sz="2400" i="0" dirty="0">
                <a:solidFill>
                  <a:srgbClr val="191B0E"/>
                </a:solidFill>
              </a:rPr>
              <a:t> </a:t>
            </a:r>
            <a:r>
              <a:rPr lang="en-US" sz="1800" i="0" dirty="0">
                <a:solidFill>
                  <a:srgbClr val="191B0E"/>
                </a:solidFill>
              </a:rPr>
              <a:t>(e.g. </a:t>
            </a:r>
            <a:r>
              <a:rPr lang="en-US" sz="1800" i="0" dirty="0" err="1">
                <a:solidFill>
                  <a:srgbClr val="191B0E"/>
                </a:solidFill>
              </a:rPr>
              <a:t>Harnsberger</a:t>
            </a:r>
            <a:r>
              <a:rPr lang="en-US" sz="1800" i="0" dirty="0">
                <a:solidFill>
                  <a:srgbClr val="191B0E"/>
                </a:solidFill>
              </a:rPr>
              <a:t>, 2001; Tyler et al., 2014)</a:t>
            </a:r>
            <a:endParaRPr sz="1000" dirty="0">
              <a:solidFill>
                <a:srgbClr val="000000"/>
              </a:solidFill>
            </a:endParaRPr>
          </a:p>
          <a:p>
            <a:pPr marL="383540" indent="-383540"/>
            <a:r>
              <a:rPr sz="2800" dirty="0">
                <a:solidFill>
                  <a:schemeClr val="tx1"/>
                </a:solidFill>
              </a:rPr>
              <a:t>Overlap scores seem promising </a:t>
            </a:r>
            <a:r>
              <a:rPr lang="en-US" sz="1800" dirty="0">
                <a:solidFill>
                  <a:schemeClr val="tx1"/>
                </a:solidFill>
              </a:rPr>
              <a:t>(Levy, 2009)</a:t>
            </a:r>
            <a:r>
              <a:rPr sz="2800" dirty="0">
                <a:solidFill>
                  <a:schemeClr val="tx1"/>
                </a:solidFill>
              </a:rPr>
              <a:t>, but only studied with four contrasts and no compar</a:t>
            </a:r>
            <a:r>
              <a:rPr lang="en-US" sz="2800" dirty="0">
                <a:solidFill>
                  <a:schemeClr val="tx1"/>
                </a:solidFill>
              </a:rPr>
              <a:t>ison to other methods</a:t>
            </a:r>
            <a:r>
              <a:rPr sz="2800" dirty="0">
                <a:solidFill>
                  <a:schemeClr val="tx1"/>
                </a:solidFill>
              </a:rPr>
              <a:t> </a:t>
            </a:r>
            <a:endParaRPr sz="1000" dirty="0">
              <a:solidFill>
                <a:schemeClr val="tx1"/>
              </a:solidFill>
            </a:endParaRPr>
          </a:p>
          <a:p>
            <a:pPr marL="383540" indent="-383540"/>
            <a:r>
              <a:rPr sz="2800" dirty="0">
                <a:solidFill>
                  <a:schemeClr val="tx1"/>
                </a:solidFill>
              </a:rPr>
              <a:t>Similarity Judgment Tasks haven't been examined against discrimination results</a:t>
            </a:r>
            <a:endParaRPr lang="en-US" sz="2800" dirty="0">
              <a:solidFill>
                <a:schemeClr val="tx1"/>
              </a:solidFill>
            </a:endParaRPr>
          </a:p>
          <a:p>
            <a:pPr marL="383540" indent="-383540"/>
            <a:r>
              <a:rPr lang="en-US" sz="2800" dirty="0">
                <a:solidFill>
                  <a:schemeClr val="tx1"/>
                </a:solidFill>
              </a:rPr>
              <a:t>Free Classification (FC) tasks have rarely been used for sounds </a:t>
            </a:r>
            <a:r>
              <a:rPr lang="en-US" sz="1800" dirty="0">
                <a:solidFill>
                  <a:schemeClr val="tx1"/>
                </a:solidFill>
              </a:rPr>
              <a:t>(cf. Daidone, Kruger, Lidster, 2015)</a:t>
            </a:r>
            <a:r>
              <a:rPr lang="en-US" sz="2800" dirty="0">
                <a:solidFill>
                  <a:schemeClr val="tx1"/>
                </a:solidFill>
              </a:rPr>
              <a:t> and not been compared against discrimination results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0267"/>
            <a:ext cx="9601200" cy="48259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Compares different methods of predicting discriminability to observed accuracy scores on AXB and Oddity tasks </a:t>
            </a:r>
          </a:p>
          <a:p>
            <a:pPr marL="383540" indent="-383540"/>
            <a:endParaRPr lang="en-US" dirty="0"/>
          </a:p>
          <a:p>
            <a:pPr lvl="1" indent="-383540"/>
            <a:r>
              <a:rPr lang="en-US" sz="2800" dirty="0"/>
              <a:t>Perceptual Assimilation</a:t>
            </a:r>
            <a:r>
              <a:rPr lang="en-US" sz="2800" dirty="0">
                <a:solidFill>
                  <a:srgbClr val="191B0E"/>
                </a:solidFill>
              </a:rPr>
              <a:t> Task</a:t>
            </a:r>
            <a:endParaRPr i="0" dirty="0">
              <a:solidFill>
                <a:srgbClr val="000000"/>
              </a:solidFill>
            </a:endParaRPr>
          </a:p>
          <a:p>
            <a:pPr lvl="2" indent="-383540"/>
            <a:r>
              <a:rPr lang="en-US" sz="2400" i="0" dirty="0">
                <a:solidFill>
                  <a:srgbClr val="191B0E"/>
                </a:solidFill>
              </a:rPr>
              <a:t>Category types</a:t>
            </a:r>
          </a:p>
          <a:p>
            <a:pPr lvl="2" indent="-383540"/>
            <a:r>
              <a:rPr lang="en-US" sz="2400" i="0" dirty="0"/>
              <a:t>(Goodness-weighted) Overlap scores </a:t>
            </a:r>
          </a:p>
          <a:p>
            <a:pPr lvl="1" indent="-383540"/>
            <a:endParaRPr lang="en-US" sz="2800" dirty="0"/>
          </a:p>
          <a:p>
            <a:pPr lvl="1" indent="-383540"/>
            <a:r>
              <a:rPr lang="en-US" sz="2800" dirty="0"/>
              <a:t>Free</a:t>
            </a:r>
            <a:r>
              <a:rPr lang="en-US" sz="2800" i="0" dirty="0"/>
              <a:t> </a:t>
            </a:r>
            <a:r>
              <a:rPr lang="en-US" sz="2800" dirty="0"/>
              <a:t>Classification Task</a:t>
            </a:r>
          </a:p>
          <a:p>
            <a:pPr lvl="2" indent="-383540"/>
            <a:r>
              <a:rPr lang="en-US" sz="2400" i="0" dirty="0"/>
              <a:t>Multi-Dimensional Scaling (MDS) distances</a:t>
            </a:r>
            <a:endParaRPr lang="en-US" sz="2400" dirty="0"/>
          </a:p>
          <a:p>
            <a:pPr lvl="1" indent="-383540"/>
            <a:endParaRPr lang="en-US" sz="2800" dirty="0"/>
          </a:p>
          <a:p>
            <a:pPr marL="383540" indent="-38354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3059</TotalTime>
  <Words>2517</Words>
  <Application>Microsoft Office PowerPoint</Application>
  <PresentationFormat>Widescreen</PresentationFormat>
  <Paragraphs>933</Paragraphs>
  <Slides>32</Slides>
  <Notes>11</Notes>
  <HiddenSlides>0</HiddenSlides>
  <MMClips>29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Franklin Gothic Book</vt:lpstr>
      <vt:lpstr>Franklin Gothic Book (Body)</vt:lpstr>
      <vt:lpstr>Times New Roman</vt:lpstr>
      <vt:lpstr>Wingdings</vt:lpstr>
      <vt:lpstr>Crop</vt:lpstr>
      <vt:lpstr>New Methods for predicting perceptual discriminability of non-native contrasts</vt:lpstr>
      <vt:lpstr>Predicting Non-native Discriminability</vt:lpstr>
      <vt:lpstr>Perceptual Assimilation (PA) Task</vt:lpstr>
      <vt:lpstr>Limitations of Perceptual Assimilation Tasks</vt:lpstr>
      <vt:lpstr>Alternative Analysis: Overlap Scores</vt:lpstr>
      <vt:lpstr>Similarity Judgment Tasks</vt:lpstr>
      <vt:lpstr>Free Classification (FC) Task</vt:lpstr>
      <vt:lpstr>The Current Study </vt:lpstr>
      <vt:lpstr>The Current Study</vt:lpstr>
      <vt:lpstr>Participants</vt:lpstr>
      <vt:lpstr>Materials and Procedure</vt:lpstr>
      <vt:lpstr>Free Classification (FC)</vt:lpstr>
      <vt:lpstr>Oddity</vt:lpstr>
      <vt:lpstr>AXB</vt:lpstr>
      <vt:lpstr>Perceptual Assimilation</vt:lpstr>
      <vt:lpstr>Results: Perceptual Assimilation</vt:lpstr>
      <vt:lpstr>Difficulties with PA Category Types</vt:lpstr>
      <vt:lpstr>Calculating Overlap Scores (Levy, 2009)</vt:lpstr>
      <vt:lpstr>Overlap Scores</vt:lpstr>
      <vt:lpstr>Results: Free Classification</vt:lpstr>
      <vt:lpstr>Multidimensional Scaling (MDS) Output</vt:lpstr>
      <vt:lpstr>3-Dimensional Solutions</vt:lpstr>
      <vt:lpstr>3-Dimensional Solutions</vt:lpstr>
      <vt:lpstr>Results: Discrimination</vt:lpstr>
      <vt:lpstr>Comparisons for Oddity Group</vt:lpstr>
      <vt:lpstr>Comparisons for AXB Group</vt:lpstr>
      <vt:lpstr>Discussion</vt:lpstr>
      <vt:lpstr>Discussion</vt:lpstr>
      <vt:lpstr>Discussion</vt:lpstr>
      <vt:lpstr>Conclusion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Categorization, Similarity Judgment, and Discrimination of Non-Native Sounds</dc:title>
  <dc:creator>Danielle Daidone</dc:creator>
  <cp:lastModifiedBy>Daidone, Danielle Maria</cp:lastModifiedBy>
  <cp:revision>838</cp:revision>
  <dcterms:created xsi:type="dcterms:W3CDTF">2017-04-01T21:24:00Z</dcterms:created>
  <dcterms:modified xsi:type="dcterms:W3CDTF">2017-09-01T03:58:44Z</dcterms:modified>
</cp:coreProperties>
</file>